
<file path=[Content_Types].xml><?xml version="1.0" encoding="utf-8"?>
<Types xmlns="http://schemas.openxmlformats.org/package/2006/content-types">
  <Default Extension="jpeg" ContentType="image/jpe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handoutMasterIdLst>
    <p:handoutMasterId r:id="rId30"/>
  </p:handoutMasterIdLst>
  <p:sldIdLst>
    <p:sldId id="1507" r:id="rId4"/>
    <p:sldId id="3541" r:id="rId6"/>
    <p:sldId id="3936" r:id="rId7"/>
    <p:sldId id="3939" r:id="rId8"/>
    <p:sldId id="3941" r:id="rId9"/>
    <p:sldId id="3942" r:id="rId10"/>
    <p:sldId id="3943" r:id="rId11"/>
    <p:sldId id="3945" r:id="rId12"/>
    <p:sldId id="3881" r:id="rId13"/>
    <p:sldId id="2650" r:id="rId14"/>
    <p:sldId id="3883" r:id="rId15"/>
    <p:sldId id="3304" r:id="rId16"/>
    <p:sldId id="3946" r:id="rId17"/>
    <p:sldId id="3367" r:id="rId18"/>
    <p:sldId id="3368" r:id="rId19"/>
    <p:sldId id="3962" r:id="rId20"/>
    <p:sldId id="3948" r:id="rId21"/>
    <p:sldId id="3956" r:id="rId22"/>
    <p:sldId id="3966" r:id="rId23"/>
    <p:sldId id="3967" r:id="rId24"/>
    <p:sldId id="3968" r:id="rId25"/>
    <p:sldId id="3969" r:id="rId26"/>
    <p:sldId id="3957" r:id="rId27"/>
    <p:sldId id="3964" r:id="rId28"/>
    <p:sldId id="3149" r:id="rId29"/>
  </p:sldIdLst>
  <p:sldSz cx="9144000" cy="6858000" type="screen4x3"/>
  <p:notesSz cx="7099300" cy="10234930"/>
  <p:defaultTextStyle>
    <a:defPPr>
      <a:defRPr lang="en-US"/>
    </a:defPPr>
    <a:lvl1pPr marL="0" lvl="0"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1pPr>
    <a:lvl2pPr marL="457200" lvl="1"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2pPr>
    <a:lvl3pPr marL="914400" lvl="2"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3pPr>
    <a:lvl4pPr marL="1371600" lvl="3"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4pPr>
    <a:lvl5pPr marL="1828800" lvl="4"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5pPr>
    <a:lvl6pPr marL="2286000" lvl="5"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6pPr>
    <a:lvl7pPr marL="2743200" lvl="6"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7pPr>
    <a:lvl8pPr marL="3200400" lvl="7"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8pPr>
    <a:lvl9pPr marL="3657600" lvl="8" indent="0" algn="l" defTabSz="91440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黑体" panose="02010609060101010101" pitchFamily="49"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pp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FFFFFF"/>
    <a:srgbClr val="E16734"/>
    <a:srgbClr val="36BE52"/>
    <a:srgbClr val="910426"/>
    <a:srgbClr val="F60000"/>
    <a:srgbClr val="FF9900"/>
    <a:srgbClr val="008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65"/>
    <p:restoredTop sz="91173"/>
  </p:normalViewPr>
  <p:slideViewPr>
    <p:cSldViewPr showGuides="1">
      <p:cViewPr varScale="1">
        <p:scale>
          <a:sx n="101" d="100"/>
          <a:sy n="101" d="100"/>
        </p:scale>
        <p:origin x="1050" y="126"/>
      </p:cViewPr>
      <p:guideLst>
        <p:guide orient="horz" pos="1930"/>
        <p:guide pos="2880"/>
        <p:guide orient="horz" pos="1539"/>
        <p:guide orient="horz" pos="2590"/>
      </p:guideLst>
    </p:cSldViewPr>
  </p:slideViewPr>
  <p:outlineViewPr>
    <p:cViewPr>
      <p:scale>
        <a:sx n="33" d="100"/>
        <a:sy n="33" d="100"/>
      </p:scale>
      <p:origin x="0" y="4320"/>
    </p:cViewPr>
  </p:outlineViewPr>
  <p:notesTextViewPr>
    <p:cViewPr>
      <p:scale>
        <a:sx n="3" d="2"/>
        <a:sy n="3" d="2"/>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28D787-08A4-4691-B281-C70E55B37B7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A77200AF-EB61-47F8-988F-79C9123E8405}">
      <dgm:prSet phldrT="[文本]" custT="1"/>
      <dgm:spPr>
        <a:solidFill>
          <a:schemeClr val="accent1">
            <a:lumMod val="75000"/>
          </a:schemeClr>
        </a:solidFill>
      </dgm:spPr>
      <dgm:t>
        <a:bodyPr anchor="b"/>
        <a:lstStyle/>
        <a:p>
          <a:r>
            <a:rPr lang="en-US" altLang="zh-CN" sz="1800" smtClean="0"/>
            <a:t>commits(28)</a:t>
          </a:r>
          <a:endParaRPr lang="zh-CN" altLang="en-US" sz="1800"/>
        </a:p>
      </dgm:t>
    </dgm:pt>
    <dgm:pt modelId="{9F4F1985-D34B-4304-B4D1-5794E04A720B}" cxnId="{1F4D7920-A2DD-43C2-B312-FF2F392C83A5}" type="parTrans">
      <dgm:prSet/>
      <dgm:spPr/>
      <dgm:t>
        <a:bodyPr/>
        <a:lstStyle/>
        <a:p>
          <a:endParaRPr lang="zh-CN" altLang="en-US" sz="1400"/>
        </a:p>
      </dgm:t>
    </dgm:pt>
    <dgm:pt modelId="{9C34C7B2-973C-462C-B149-2B27BE48696F}" cxnId="{1F4D7920-A2DD-43C2-B312-FF2F392C83A5}" type="sibTrans">
      <dgm:prSet/>
      <dgm:spPr/>
      <dgm:t>
        <a:bodyPr/>
        <a:lstStyle/>
        <a:p>
          <a:endParaRPr lang="zh-CN" altLang="en-US" sz="1400"/>
        </a:p>
      </dgm:t>
    </dgm:pt>
    <dgm:pt modelId="{CCAA2C9B-64D7-43E8-8538-1E22C4FAEE44}">
      <dgm:prSet phldrT="[文本]" custT="1"/>
      <dgm:spPr/>
      <dgm:t>
        <a:bodyPr/>
        <a:lstStyle/>
        <a:p>
          <a:r>
            <a:rPr lang="en-US" altLang="zh-CN" sz="2000" smtClean="0"/>
            <a:t>Parquet</a:t>
          </a:r>
          <a:endParaRPr lang="zh-CN" altLang="en-US" sz="2000"/>
        </a:p>
      </dgm:t>
    </dgm:pt>
    <dgm:pt modelId="{EC77E1D8-0BF5-4C0B-8B48-B30D04462FE1}" cxnId="{D33AEA9B-8A07-4B0E-96BA-43E3E2D6369B}" type="parTrans">
      <dgm:prSet/>
      <dgm:spPr/>
      <dgm:t>
        <a:bodyPr/>
        <a:lstStyle/>
        <a:p>
          <a:endParaRPr lang="zh-CN" altLang="en-US" sz="1400"/>
        </a:p>
      </dgm:t>
    </dgm:pt>
    <dgm:pt modelId="{4DD9FE75-39D0-4693-93D9-406F74BF3DE8}" cxnId="{D33AEA9B-8A07-4B0E-96BA-43E3E2D6369B}" type="sibTrans">
      <dgm:prSet/>
      <dgm:spPr/>
      <dgm:t>
        <a:bodyPr/>
        <a:lstStyle/>
        <a:p>
          <a:endParaRPr lang="zh-CN" altLang="en-US" sz="1400"/>
        </a:p>
      </dgm:t>
    </dgm:pt>
    <dgm:pt modelId="{CF7118FE-7DD9-40CB-A655-7B773D9B0E52}">
      <dgm:prSet phldrT="[文本]" custT="1"/>
      <dgm:spPr>
        <a:solidFill>
          <a:schemeClr val="accent1">
            <a:lumMod val="75000"/>
          </a:schemeClr>
        </a:solidFill>
      </dgm:spPr>
      <dgm:t>
        <a:bodyPr anchor="b"/>
        <a:lstStyle/>
        <a:p>
          <a:r>
            <a:rPr lang="en-US" altLang="zh-CN" sz="1800" smtClean="0"/>
            <a:t>commits(23)</a:t>
          </a:r>
          <a:endParaRPr lang="zh-CN" altLang="en-US" sz="1800"/>
        </a:p>
      </dgm:t>
    </dgm:pt>
    <dgm:pt modelId="{627206A9-5CA4-4A69-8B5C-85899914028C}" cxnId="{2978AEF5-7694-49BF-846E-D0649C4AB9DE}" type="parTrans">
      <dgm:prSet/>
      <dgm:spPr/>
      <dgm:t>
        <a:bodyPr/>
        <a:lstStyle/>
        <a:p>
          <a:endParaRPr lang="zh-CN" altLang="en-US" sz="1400"/>
        </a:p>
      </dgm:t>
    </dgm:pt>
    <dgm:pt modelId="{D2226EC5-EF0A-4530-ADF0-F8C26254B44E}" cxnId="{2978AEF5-7694-49BF-846E-D0649C4AB9DE}" type="sibTrans">
      <dgm:prSet/>
      <dgm:spPr/>
      <dgm:t>
        <a:bodyPr/>
        <a:lstStyle/>
        <a:p>
          <a:endParaRPr lang="zh-CN" altLang="en-US" sz="1400"/>
        </a:p>
      </dgm:t>
    </dgm:pt>
    <dgm:pt modelId="{462E413D-D930-432E-83BC-C08D5A58DB6C}">
      <dgm:prSet phldrT="[文本]" custT="1"/>
      <dgm:spPr/>
      <dgm:t>
        <a:bodyPr/>
        <a:lstStyle/>
        <a:p>
          <a:r>
            <a:rPr lang="en-US" altLang="zh-CN" sz="2000" smtClean="0"/>
            <a:t>KVM</a:t>
          </a:r>
          <a:endParaRPr lang="zh-CN" altLang="en-US" sz="2000"/>
        </a:p>
      </dgm:t>
    </dgm:pt>
    <dgm:pt modelId="{E0A9F7DA-7A1F-4CC4-A1FF-798D38464F28}" cxnId="{BE44E97F-86B0-4802-9053-332652FC4370}" type="parTrans">
      <dgm:prSet/>
      <dgm:spPr/>
      <dgm:t>
        <a:bodyPr/>
        <a:lstStyle/>
        <a:p>
          <a:endParaRPr lang="zh-CN" altLang="en-US" sz="1400"/>
        </a:p>
      </dgm:t>
    </dgm:pt>
    <dgm:pt modelId="{46351907-9856-438C-8A61-F993D2E61DE7}" cxnId="{BE44E97F-86B0-4802-9053-332652FC4370}" type="sibTrans">
      <dgm:prSet/>
      <dgm:spPr/>
      <dgm:t>
        <a:bodyPr/>
        <a:lstStyle/>
        <a:p>
          <a:endParaRPr lang="zh-CN" altLang="en-US" sz="1400"/>
        </a:p>
      </dgm:t>
    </dgm:pt>
    <dgm:pt modelId="{D4FE774D-9633-4663-AA4F-498EBB9CBB95}">
      <dgm:prSet phldrT="[文本]" custT="1"/>
      <dgm:spPr/>
      <dgm:t>
        <a:bodyPr/>
        <a:lstStyle/>
        <a:p>
          <a:r>
            <a:rPr lang="en-US" altLang="zh-CN" sz="2000" smtClean="0"/>
            <a:t>QEMU</a:t>
          </a:r>
          <a:endParaRPr lang="zh-CN" altLang="en-US" sz="2000"/>
        </a:p>
      </dgm:t>
    </dgm:pt>
    <dgm:pt modelId="{4333E83F-34AF-495F-80C3-4755F2896709}" cxnId="{4980DF9F-6A7F-451F-A006-D83D6BD85BD9}" type="parTrans">
      <dgm:prSet/>
      <dgm:spPr/>
      <dgm:t>
        <a:bodyPr/>
        <a:lstStyle/>
        <a:p>
          <a:endParaRPr lang="zh-CN" altLang="en-US" sz="1400"/>
        </a:p>
      </dgm:t>
    </dgm:pt>
    <dgm:pt modelId="{B64B542A-08E1-4F6F-B028-E04B607162C2}" cxnId="{4980DF9F-6A7F-451F-A006-D83D6BD85BD9}" type="sibTrans">
      <dgm:prSet/>
      <dgm:spPr/>
      <dgm:t>
        <a:bodyPr/>
        <a:lstStyle/>
        <a:p>
          <a:endParaRPr lang="zh-CN" altLang="en-US" sz="1400"/>
        </a:p>
      </dgm:t>
    </dgm:pt>
    <dgm:pt modelId="{DD3C0768-9F2F-4106-9ED6-47BBB7A36045}">
      <dgm:prSet phldrT="[文本]" custT="1"/>
      <dgm:spPr>
        <a:solidFill>
          <a:schemeClr val="accent1">
            <a:lumMod val="75000"/>
          </a:schemeClr>
        </a:solidFill>
      </dgm:spPr>
      <dgm:t>
        <a:bodyPr anchor="b"/>
        <a:lstStyle/>
        <a:p>
          <a:r>
            <a:rPr lang="en-US" altLang="zh-CN" sz="1800" smtClean="0"/>
            <a:t>commits(6)</a:t>
          </a:r>
          <a:endParaRPr lang="zh-CN" altLang="en-US" sz="1800"/>
        </a:p>
      </dgm:t>
    </dgm:pt>
    <dgm:pt modelId="{B71B7F71-0860-4343-9C7D-7890E27E60CD}" cxnId="{DE9044A3-E5B7-4E47-9659-76634C4DCDB9}" type="parTrans">
      <dgm:prSet/>
      <dgm:spPr/>
      <dgm:t>
        <a:bodyPr/>
        <a:lstStyle/>
        <a:p>
          <a:endParaRPr lang="zh-CN" altLang="en-US" sz="1400"/>
        </a:p>
      </dgm:t>
    </dgm:pt>
    <dgm:pt modelId="{35103E0C-BE4B-4454-B054-2931CD05E086}" cxnId="{DE9044A3-E5B7-4E47-9659-76634C4DCDB9}" type="sibTrans">
      <dgm:prSet/>
      <dgm:spPr/>
      <dgm:t>
        <a:bodyPr/>
        <a:lstStyle/>
        <a:p>
          <a:endParaRPr lang="zh-CN" altLang="en-US" sz="1400"/>
        </a:p>
      </dgm:t>
    </dgm:pt>
    <dgm:pt modelId="{0662858E-762C-491E-B501-B8A93C1702B0}">
      <dgm:prSet phldrT="[文本]" custT="1"/>
      <dgm:spPr/>
      <dgm:t>
        <a:bodyPr/>
        <a:lstStyle/>
        <a:p>
          <a:r>
            <a:rPr lang="en-US" altLang="zh-CN" sz="2000" smtClean="0"/>
            <a:t>Manlia</a:t>
          </a:r>
          <a:endParaRPr lang="zh-CN" altLang="en-US" sz="2000"/>
        </a:p>
      </dgm:t>
    </dgm:pt>
    <dgm:pt modelId="{B60564ED-441B-4534-B164-59AEEBC517D4}" cxnId="{FE2B7EC7-AD2C-4A00-B1FA-BB812F0EE8AE}" type="parTrans">
      <dgm:prSet/>
      <dgm:spPr/>
      <dgm:t>
        <a:bodyPr/>
        <a:lstStyle/>
        <a:p>
          <a:endParaRPr lang="zh-CN" altLang="en-US" sz="1400"/>
        </a:p>
      </dgm:t>
    </dgm:pt>
    <dgm:pt modelId="{40D0A94B-CAAA-4E97-80C6-BADF203AF772}" cxnId="{FE2B7EC7-AD2C-4A00-B1FA-BB812F0EE8AE}" type="sibTrans">
      <dgm:prSet/>
      <dgm:spPr/>
      <dgm:t>
        <a:bodyPr/>
        <a:lstStyle/>
        <a:p>
          <a:endParaRPr lang="zh-CN" altLang="en-US" sz="1400"/>
        </a:p>
      </dgm:t>
    </dgm:pt>
    <dgm:pt modelId="{698018A5-0F3F-4CB0-900E-718BE7A39224}">
      <dgm:prSet phldrT="[文本]" custT="1"/>
      <dgm:spPr/>
      <dgm:t>
        <a:bodyPr/>
        <a:lstStyle/>
        <a:p>
          <a:r>
            <a:rPr lang="en-US" altLang="zh-CN" sz="2000" smtClean="0"/>
            <a:t>Ozone</a:t>
          </a:r>
          <a:endParaRPr lang="zh-CN" altLang="en-US" sz="2000"/>
        </a:p>
      </dgm:t>
    </dgm:pt>
    <dgm:pt modelId="{04DD0A7B-A58A-43CA-9EB8-B0B3E2D730C3}" cxnId="{30A38B00-3A31-45F0-8095-3D368FDE77EC}" type="parTrans">
      <dgm:prSet/>
      <dgm:spPr/>
      <dgm:t>
        <a:bodyPr/>
        <a:lstStyle/>
        <a:p>
          <a:endParaRPr lang="zh-CN" altLang="en-US"/>
        </a:p>
      </dgm:t>
    </dgm:pt>
    <dgm:pt modelId="{DFDAAF19-6155-41BA-9FD4-ADDAE29D4565}" cxnId="{30A38B00-3A31-45F0-8095-3D368FDE77EC}" type="sibTrans">
      <dgm:prSet/>
      <dgm:spPr/>
      <dgm:t>
        <a:bodyPr/>
        <a:lstStyle/>
        <a:p>
          <a:endParaRPr lang="zh-CN" altLang="en-US"/>
        </a:p>
      </dgm:t>
    </dgm:pt>
    <dgm:pt modelId="{71E00A12-41E5-4B99-945F-7144203B1550}">
      <dgm:prSet phldrT="[文本]" custT="1"/>
      <dgm:spPr/>
      <dgm:t>
        <a:bodyPr/>
        <a:lstStyle/>
        <a:p>
          <a:r>
            <a:rPr lang="en-US" altLang="zh-CN" sz="2000" smtClean="0"/>
            <a:t>HBase</a:t>
          </a:r>
          <a:endParaRPr lang="zh-CN" altLang="en-US" sz="2000"/>
        </a:p>
      </dgm:t>
    </dgm:pt>
    <dgm:pt modelId="{0D376EFB-586F-493A-A4DB-AA8816F8C05F}" cxnId="{20F2B742-DEC8-46F1-BEB6-39361920B51C}" type="parTrans">
      <dgm:prSet/>
      <dgm:spPr/>
      <dgm:t>
        <a:bodyPr/>
        <a:lstStyle/>
        <a:p>
          <a:endParaRPr lang="zh-CN" altLang="en-US"/>
        </a:p>
      </dgm:t>
    </dgm:pt>
    <dgm:pt modelId="{5A5EFEA8-3B9B-442E-9481-712D10280DE6}" cxnId="{20F2B742-DEC8-46F1-BEB6-39361920B51C}" type="sibTrans">
      <dgm:prSet/>
      <dgm:spPr/>
      <dgm:t>
        <a:bodyPr/>
        <a:lstStyle/>
        <a:p>
          <a:endParaRPr lang="zh-CN" altLang="en-US"/>
        </a:p>
      </dgm:t>
    </dgm:pt>
    <dgm:pt modelId="{FA9E29F7-884E-4775-A934-0FA50DFC14E2}">
      <dgm:prSet phldrT="[文本]" custT="1"/>
      <dgm:spPr/>
      <dgm:t>
        <a:bodyPr/>
        <a:lstStyle/>
        <a:p>
          <a:r>
            <a:rPr lang="en-US" altLang="zh-CN" sz="2000" smtClean="0"/>
            <a:t>Spark</a:t>
          </a:r>
          <a:endParaRPr lang="zh-CN" altLang="en-US" sz="2000"/>
        </a:p>
      </dgm:t>
    </dgm:pt>
    <dgm:pt modelId="{ACAF58D8-A536-4D9B-ABC8-68414C0678F1}" cxnId="{40C8F132-5243-4CC8-B002-3647476C6AFA}" type="parTrans">
      <dgm:prSet/>
      <dgm:spPr/>
      <dgm:t>
        <a:bodyPr/>
        <a:lstStyle/>
        <a:p>
          <a:endParaRPr lang="zh-CN" altLang="en-US"/>
        </a:p>
      </dgm:t>
    </dgm:pt>
    <dgm:pt modelId="{1CEBCDE6-9C40-41A8-A061-1CDCB1503A8F}" cxnId="{40C8F132-5243-4CC8-B002-3647476C6AFA}" type="sibTrans">
      <dgm:prSet/>
      <dgm:spPr/>
      <dgm:t>
        <a:bodyPr/>
        <a:lstStyle/>
        <a:p>
          <a:endParaRPr lang="zh-CN" altLang="en-US"/>
        </a:p>
      </dgm:t>
    </dgm:pt>
    <dgm:pt modelId="{87D6BEDC-ECEB-4217-91EB-4D4755192397}">
      <dgm:prSet phldrT="[文本]" custT="1"/>
      <dgm:spPr/>
      <dgm:t>
        <a:bodyPr/>
        <a:lstStyle/>
        <a:p>
          <a:r>
            <a:rPr lang="en-US" altLang="zh-CN" sz="2000" smtClean="0"/>
            <a:t>YARN </a:t>
          </a:r>
          <a:endParaRPr lang="zh-CN" altLang="en-US" sz="2000"/>
        </a:p>
      </dgm:t>
    </dgm:pt>
    <dgm:pt modelId="{B710BEEB-1428-4EDE-B86B-E291C8D950FD}" cxnId="{C09F3A9A-8B7C-4172-A502-61094850CA5F}" type="parTrans">
      <dgm:prSet/>
      <dgm:spPr/>
      <dgm:t>
        <a:bodyPr/>
        <a:lstStyle/>
        <a:p>
          <a:endParaRPr lang="zh-CN" altLang="en-US"/>
        </a:p>
      </dgm:t>
    </dgm:pt>
    <dgm:pt modelId="{7774A82B-6D92-488E-B0DA-04611E8FDE7F}" cxnId="{C09F3A9A-8B7C-4172-A502-61094850CA5F}" type="sibTrans">
      <dgm:prSet/>
      <dgm:spPr/>
      <dgm:t>
        <a:bodyPr/>
        <a:lstStyle/>
        <a:p>
          <a:endParaRPr lang="zh-CN" altLang="en-US"/>
        </a:p>
      </dgm:t>
    </dgm:pt>
    <dgm:pt modelId="{65093B0A-6690-419E-A5BC-3C0965F8EF8A}">
      <dgm:prSet phldrT="[文本]" custT="1"/>
      <dgm:spPr/>
      <dgm:t>
        <a:bodyPr/>
        <a:lstStyle/>
        <a:p>
          <a:r>
            <a:rPr lang="en-US" altLang="zh-CN" sz="2000" smtClean="0"/>
            <a:t>Neutron</a:t>
          </a:r>
          <a:endParaRPr lang="zh-CN" altLang="en-US" sz="2000"/>
        </a:p>
      </dgm:t>
    </dgm:pt>
    <dgm:pt modelId="{E701EE78-9351-4783-A818-9AE163DC00E0}" cxnId="{E70F47CB-64D9-4043-B46D-F67AF9023C75}" type="parTrans">
      <dgm:prSet/>
      <dgm:spPr/>
      <dgm:t>
        <a:bodyPr/>
        <a:lstStyle/>
        <a:p>
          <a:endParaRPr lang="zh-CN" altLang="en-US"/>
        </a:p>
      </dgm:t>
    </dgm:pt>
    <dgm:pt modelId="{1BF697F9-73D2-4EA5-84AA-6EADD1672AA6}" cxnId="{E70F47CB-64D9-4043-B46D-F67AF9023C75}" type="sibTrans">
      <dgm:prSet/>
      <dgm:spPr/>
      <dgm:t>
        <a:bodyPr/>
        <a:lstStyle/>
        <a:p>
          <a:endParaRPr lang="zh-CN" altLang="en-US"/>
        </a:p>
      </dgm:t>
    </dgm:pt>
    <dgm:pt modelId="{D0D7C59A-F5A5-4EE8-B976-C93092EA3DC2}" type="pres">
      <dgm:prSet presAssocID="{1628D787-08A4-4691-B281-C70E55B37B7B}" presName="Name0" presStyleCnt="0">
        <dgm:presLayoutVars>
          <dgm:dir/>
          <dgm:animLvl val="lvl"/>
          <dgm:resizeHandles val="exact"/>
        </dgm:presLayoutVars>
      </dgm:prSet>
      <dgm:spPr/>
      <dgm:t>
        <a:bodyPr/>
        <a:lstStyle/>
        <a:p>
          <a:endParaRPr lang="zh-CN" altLang="en-US"/>
        </a:p>
      </dgm:t>
    </dgm:pt>
    <dgm:pt modelId="{024B3B8F-78C3-40E7-B780-577380F4354F}" type="pres">
      <dgm:prSet presAssocID="{A77200AF-EB61-47F8-988F-79C9123E8405}" presName="composite" presStyleCnt="0"/>
      <dgm:spPr/>
    </dgm:pt>
    <dgm:pt modelId="{5C8A79A4-4627-4F47-A24E-B0B46500A55A}" type="pres">
      <dgm:prSet presAssocID="{A77200AF-EB61-47F8-988F-79C9123E8405}" presName="parTx" presStyleLbl="alignNode1" presStyleIdx="0" presStyleCnt="3">
        <dgm:presLayoutVars>
          <dgm:chMax val="0"/>
          <dgm:chPref val="0"/>
          <dgm:bulletEnabled val="1"/>
        </dgm:presLayoutVars>
      </dgm:prSet>
      <dgm:spPr/>
      <dgm:t>
        <a:bodyPr/>
        <a:lstStyle/>
        <a:p>
          <a:endParaRPr lang="zh-CN" altLang="en-US"/>
        </a:p>
      </dgm:t>
    </dgm:pt>
    <dgm:pt modelId="{84362516-6AA0-4081-B406-2D714F5B3584}" type="pres">
      <dgm:prSet presAssocID="{A77200AF-EB61-47F8-988F-79C9123E8405}" presName="desTx" presStyleLbl="alignAccFollowNode1" presStyleIdx="0" presStyleCnt="3">
        <dgm:presLayoutVars>
          <dgm:bulletEnabled val="1"/>
        </dgm:presLayoutVars>
      </dgm:prSet>
      <dgm:spPr/>
      <dgm:t>
        <a:bodyPr/>
        <a:lstStyle/>
        <a:p>
          <a:endParaRPr lang="zh-CN" altLang="en-US"/>
        </a:p>
      </dgm:t>
    </dgm:pt>
    <dgm:pt modelId="{4AEC05A8-F694-41D4-87C0-FB29A66B7D16}" type="pres">
      <dgm:prSet presAssocID="{9C34C7B2-973C-462C-B149-2B27BE48696F}" presName="space" presStyleCnt="0"/>
      <dgm:spPr/>
    </dgm:pt>
    <dgm:pt modelId="{31F9C12C-1B13-4263-B015-A6F7197D2C9A}" type="pres">
      <dgm:prSet presAssocID="{CF7118FE-7DD9-40CB-A655-7B773D9B0E52}" presName="composite" presStyleCnt="0"/>
      <dgm:spPr/>
    </dgm:pt>
    <dgm:pt modelId="{046A354A-85D4-4DBA-95DB-84C689489E14}" type="pres">
      <dgm:prSet presAssocID="{CF7118FE-7DD9-40CB-A655-7B773D9B0E52}" presName="parTx" presStyleLbl="alignNode1" presStyleIdx="1" presStyleCnt="3">
        <dgm:presLayoutVars>
          <dgm:chMax val="0"/>
          <dgm:chPref val="0"/>
          <dgm:bulletEnabled val="1"/>
        </dgm:presLayoutVars>
      </dgm:prSet>
      <dgm:spPr/>
      <dgm:t>
        <a:bodyPr/>
        <a:lstStyle/>
        <a:p>
          <a:endParaRPr lang="zh-CN" altLang="en-US"/>
        </a:p>
      </dgm:t>
    </dgm:pt>
    <dgm:pt modelId="{BFFE5A16-B5BD-41E0-B974-13441B99F53D}" type="pres">
      <dgm:prSet presAssocID="{CF7118FE-7DD9-40CB-A655-7B773D9B0E52}" presName="desTx" presStyleLbl="alignAccFollowNode1" presStyleIdx="1" presStyleCnt="3">
        <dgm:presLayoutVars>
          <dgm:bulletEnabled val="1"/>
        </dgm:presLayoutVars>
      </dgm:prSet>
      <dgm:spPr/>
      <dgm:t>
        <a:bodyPr/>
        <a:lstStyle/>
        <a:p>
          <a:endParaRPr lang="zh-CN" altLang="en-US"/>
        </a:p>
      </dgm:t>
    </dgm:pt>
    <dgm:pt modelId="{8B590631-34FC-4F61-8EB7-A58DCCA05696}" type="pres">
      <dgm:prSet presAssocID="{D2226EC5-EF0A-4530-ADF0-F8C26254B44E}" presName="space" presStyleCnt="0"/>
      <dgm:spPr/>
    </dgm:pt>
    <dgm:pt modelId="{87FDA236-AEA5-42DA-807C-8D038B02313A}" type="pres">
      <dgm:prSet presAssocID="{DD3C0768-9F2F-4106-9ED6-47BBB7A36045}" presName="composite" presStyleCnt="0"/>
      <dgm:spPr/>
    </dgm:pt>
    <dgm:pt modelId="{D9D1DC1A-9C1D-4A02-AD61-F8EF5E37548F}" type="pres">
      <dgm:prSet presAssocID="{DD3C0768-9F2F-4106-9ED6-47BBB7A36045}" presName="parTx" presStyleLbl="alignNode1" presStyleIdx="2" presStyleCnt="3">
        <dgm:presLayoutVars>
          <dgm:chMax val="0"/>
          <dgm:chPref val="0"/>
          <dgm:bulletEnabled val="1"/>
        </dgm:presLayoutVars>
      </dgm:prSet>
      <dgm:spPr/>
      <dgm:t>
        <a:bodyPr/>
        <a:lstStyle/>
        <a:p>
          <a:endParaRPr lang="zh-CN" altLang="en-US"/>
        </a:p>
      </dgm:t>
    </dgm:pt>
    <dgm:pt modelId="{6E486BA9-1065-45A6-A3DD-6B0FDE5FAAA6}" type="pres">
      <dgm:prSet presAssocID="{DD3C0768-9F2F-4106-9ED6-47BBB7A36045}" presName="desTx" presStyleLbl="alignAccFollowNode1" presStyleIdx="2" presStyleCnt="3">
        <dgm:presLayoutVars>
          <dgm:bulletEnabled val="1"/>
        </dgm:presLayoutVars>
      </dgm:prSet>
      <dgm:spPr/>
      <dgm:t>
        <a:bodyPr/>
        <a:lstStyle/>
        <a:p>
          <a:endParaRPr lang="zh-CN" altLang="en-US"/>
        </a:p>
      </dgm:t>
    </dgm:pt>
  </dgm:ptLst>
  <dgm:cxnLst>
    <dgm:cxn modelId="{BE44E97F-86B0-4802-9053-332652FC4370}" srcId="{CF7118FE-7DD9-40CB-A655-7B773D9B0E52}" destId="{462E413D-D930-432E-83BC-C08D5A58DB6C}" srcOrd="0" destOrd="0" parTransId="{E0A9F7DA-7A1F-4CC4-A1FF-798D38464F28}" sibTransId="{46351907-9856-438C-8A61-F993D2E61DE7}"/>
    <dgm:cxn modelId="{2978AEF5-7694-49BF-846E-D0649C4AB9DE}" srcId="{1628D787-08A4-4691-B281-C70E55B37B7B}" destId="{CF7118FE-7DD9-40CB-A655-7B773D9B0E52}" srcOrd="1" destOrd="0" parTransId="{627206A9-5CA4-4A69-8B5C-85899914028C}" sibTransId="{D2226EC5-EF0A-4530-ADF0-F8C26254B44E}"/>
    <dgm:cxn modelId="{9690574A-1487-41D4-80B6-1BB53F5B13A5}" type="presOf" srcId="{DD3C0768-9F2F-4106-9ED6-47BBB7A36045}" destId="{D9D1DC1A-9C1D-4A02-AD61-F8EF5E37548F}" srcOrd="0" destOrd="0" presId="urn:microsoft.com/office/officeart/2005/8/layout/hList1"/>
    <dgm:cxn modelId="{8B42F8BE-2AB0-4F56-AB4A-7D6202F076AB}" type="presOf" srcId="{71E00A12-41E5-4B99-945F-7144203B1550}" destId="{84362516-6AA0-4081-B406-2D714F5B3584}" srcOrd="0" destOrd="2" presId="urn:microsoft.com/office/officeart/2005/8/layout/hList1"/>
    <dgm:cxn modelId="{5E4E953D-8358-4DA4-A4AB-C6E0D95AAD27}" type="presOf" srcId="{1628D787-08A4-4691-B281-C70E55B37B7B}" destId="{D0D7C59A-F5A5-4EE8-B976-C93092EA3DC2}" srcOrd="0" destOrd="0" presId="urn:microsoft.com/office/officeart/2005/8/layout/hList1"/>
    <dgm:cxn modelId="{B77CF70D-1F21-4D34-8159-82D315439D1F}" type="presOf" srcId="{FA9E29F7-884E-4775-A934-0FA50DFC14E2}" destId="{84362516-6AA0-4081-B406-2D714F5B3584}" srcOrd="0" destOrd="3" presId="urn:microsoft.com/office/officeart/2005/8/layout/hList1"/>
    <dgm:cxn modelId="{3C745E88-5C01-43BE-9D66-234C0429705C}" type="presOf" srcId="{0662858E-762C-491E-B501-B8A93C1702B0}" destId="{6E486BA9-1065-45A6-A3DD-6B0FDE5FAAA6}" srcOrd="0" destOrd="0" presId="urn:microsoft.com/office/officeart/2005/8/layout/hList1"/>
    <dgm:cxn modelId="{68D0BF0F-393C-43F4-835C-23175CBFBB27}" type="presOf" srcId="{462E413D-D930-432E-83BC-C08D5A58DB6C}" destId="{BFFE5A16-B5BD-41E0-B974-13441B99F53D}" srcOrd="0" destOrd="0" presId="urn:microsoft.com/office/officeart/2005/8/layout/hList1"/>
    <dgm:cxn modelId="{88BAADC3-37D6-463A-A1E7-881952FD8D37}" type="presOf" srcId="{65093B0A-6690-419E-A5BC-3C0965F8EF8A}" destId="{6E486BA9-1065-45A6-A3DD-6B0FDE5FAAA6}" srcOrd="0" destOrd="1" presId="urn:microsoft.com/office/officeart/2005/8/layout/hList1"/>
    <dgm:cxn modelId="{1F4D7920-A2DD-43C2-B312-FF2F392C83A5}" srcId="{1628D787-08A4-4691-B281-C70E55B37B7B}" destId="{A77200AF-EB61-47F8-988F-79C9123E8405}" srcOrd="0" destOrd="0" parTransId="{9F4F1985-D34B-4304-B4D1-5794E04A720B}" sibTransId="{9C34C7B2-973C-462C-B149-2B27BE48696F}"/>
    <dgm:cxn modelId="{FE2B7EC7-AD2C-4A00-B1FA-BB812F0EE8AE}" srcId="{DD3C0768-9F2F-4106-9ED6-47BBB7A36045}" destId="{0662858E-762C-491E-B501-B8A93C1702B0}" srcOrd="0" destOrd="0" parTransId="{B60564ED-441B-4534-B164-59AEEBC517D4}" sibTransId="{40D0A94B-CAAA-4E97-80C6-BADF203AF772}"/>
    <dgm:cxn modelId="{6E6AACB3-3C4F-43A0-9368-2B09688ED969}" type="presOf" srcId="{87D6BEDC-ECEB-4217-91EB-4D4755192397}" destId="{84362516-6AA0-4081-B406-2D714F5B3584}" srcOrd="0" destOrd="4" presId="urn:microsoft.com/office/officeart/2005/8/layout/hList1"/>
    <dgm:cxn modelId="{931B2688-8070-422F-9D02-A08EF7500421}" type="presOf" srcId="{CCAA2C9B-64D7-43E8-8538-1E22C4FAEE44}" destId="{84362516-6AA0-4081-B406-2D714F5B3584}" srcOrd="0" destOrd="0" presId="urn:microsoft.com/office/officeart/2005/8/layout/hList1"/>
    <dgm:cxn modelId="{20F2B742-DEC8-46F1-BEB6-39361920B51C}" srcId="{A77200AF-EB61-47F8-988F-79C9123E8405}" destId="{71E00A12-41E5-4B99-945F-7144203B1550}" srcOrd="2" destOrd="0" parTransId="{0D376EFB-586F-493A-A4DB-AA8816F8C05F}" sibTransId="{5A5EFEA8-3B9B-442E-9481-712D10280DE6}"/>
    <dgm:cxn modelId="{591552D7-42CB-40E7-BB3E-C213D99235B9}" type="presOf" srcId="{A77200AF-EB61-47F8-988F-79C9123E8405}" destId="{5C8A79A4-4627-4F47-A24E-B0B46500A55A}" srcOrd="0" destOrd="0" presId="urn:microsoft.com/office/officeart/2005/8/layout/hList1"/>
    <dgm:cxn modelId="{EF8A49C7-F6AF-4C7C-805B-4964A5F077BA}" type="presOf" srcId="{D4FE774D-9633-4663-AA4F-498EBB9CBB95}" destId="{BFFE5A16-B5BD-41E0-B974-13441B99F53D}" srcOrd="0" destOrd="1" presId="urn:microsoft.com/office/officeart/2005/8/layout/hList1"/>
    <dgm:cxn modelId="{4980DF9F-6A7F-451F-A006-D83D6BD85BD9}" srcId="{CF7118FE-7DD9-40CB-A655-7B773D9B0E52}" destId="{D4FE774D-9633-4663-AA4F-498EBB9CBB95}" srcOrd="1" destOrd="0" parTransId="{4333E83F-34AF-495F-80C3-4755F2896709}" sibTransId="{B64B542A-08E1-4F6F-B028-E04B607162C2}"/>
    <dgm:cxn modelId="{40C8F132-5243-4CC8-B002-3647476C6AFA}" srcId="{A77200AF-EB61-47F8-988F-79C9123E8405}" destId="{FA9E29F7-884E-4775-A934-0FA50DFC14E2}" srcOrd="3" destOrd="0" parTransId="{ACAF58D8-A536-4D9B-ABC8-68414C0678F1}" sibTransId="{1CEBCDE6-9C40-41A8-A061-1CDCB1503A8F}"/>
    <dgm:cxn modelId="{DE9044A3-E5B7-4E47-9659-76634C4DCDB9}" srcId="{1628D787-08A4-4691-B281-C70E55B37B7B}" destId="{DD3C0768-9F2F-4106-9ED6-47BBB7A36045}" srcOrd="2" destOrd="0" parTransId="{B71B7F71-0860-4343-9C7D-7890E27E60CD}" sibTransId="{35103E0C-BE4B-4454-B054-2931CD05E086}"/>
    <dgm:cxn modelId="{FF6555F6-4C23-4715-ADCC-361501EEF78B}" type="presOf" srcId="{698018A5-0F3F-4CB0-900E-718BE7A39224}" destId="{84362516-6AA0-4081-B406-2D714F5B3584}" srcOrd="0" destOrd="1" presId="urn:microsoft.com/office/officeart/2005/8/layout/hList1"/>
    <dgm:cxn modelId="{30A38B00-3A31-45F0-8095-3D368FDE77EC}" srcId="{A77200AF-EB61-47F8-988F-79C9123E8405}" destId="{698018A5-0F3F-4CB0-900E-718BE7A39224}" srcOrd="1" destOrd="0" parTransId="{04DD0A7B-A58A-43CA-9EB8-B0B3E2D730C3}" sibTransId="{DFDAAF19-6155-41BA-9FD4-ADDAE29D4565}"/>
    <dgm:cxn modelId="{E70F47CB-64D9-4043-B46D-F67AF9023C75}" srcId="{DD3C0768-9F2F-4106-9ED6-47BBB7A36045}" destId="{65093B0A-6690-419E-A5BC-3C0965F8EF8A}" srcOrd="1" destOrd="0" parTransId="{E701EE78-9351-4783-A818-9AE163DC00E0}" sibTransId="{1BF697F9-73D2-4EA5-84AA-6EADD1672AA6}"/>
    <dgm:cxn modelId="{D33AEA9B-8A07-4B0E-96BA-43E3E2D6369B}" srcId="{A77200AF-EB61-47F8-988F-79C9123E8405}" destId="{CCAA2C9B-64D7-43E8-8538-1E22C4FAEE44}" srcOrd="0" destOrd="0" parTransId="{EC77E1D8-0BF5-4C0B-8B48-B30D04462FE1}" sibTransId="{4DD9FE75-39D0-4693-93D9-406F74BF3DE8}"/>
    <dgm:cxn modelId="{573CCEDD-4CCD-41EF-90B2-5AD3EF9319A7}" type="presOf" srcId="{CF7118FE-7DD9-40CB-A655-7B773D9B0E52}" destId="{046A354A-85D4-4DBA-95DB-84C689489E14}" srcOrd="0" destOrd="0" presId="urn:microsoft.com/office/officeart/2005/8/layout/hList1"/>
    <dgm:cxn modelId="{C09F3A9A-8B7C-4172-A502-61094850CA5F}" srcId="{A77200AF-EB61-47F8-988F-79C9123E8405}" destId="{87D6BEDC-ECEB-4217-91EB-4D4755192397}" srcOrd="4" destOrd="0" parTransId="{B710BEEB-1428-4EDE-B86B-E291C8D950FD}" sibTransId="{7774A82B-6D92-488E-B0DA-04611E8FDE7F}"/>
    <dgm:cxn modelId="{0DC349FF-6138-49D0-9CD5-037DFACBFEBF}" type="presParOf" srcId="{D0D7C59A-F5A5-4EE8-B976-C93092EA3DC2}" destId="{024B3B8F-78C3-40E7-B780-577380F4354F}" srcOrd="0" destOrd="0" presId="urn:microsoft.com/office/officeart/2005/8/layout/hList1"/>
    <dgm:cxn modelId="{A254C141-38A7-4799-AF13-795B32AF2D77}" type="presParOf" srcId="{024B3B8F-78C3-40E7-B780-577380F4354F}" destId="{5C8A79A4-4627-4F47-A24E-B0B46500A55A}" srcOrd="0" destOrd="0" presId="urn:microsoft.com/office/officeart/2005/8/layout/hList1"/>
    <dgm:cxn modelId="{0CF7D0F6-1B93-4ADE-9B7D-834F705ACDF4}" type="presParOf" srcId="{024B3B8F-78C3-40E7-B780-577380F4354F}" destId="{84362516-6AA0-4081-B406-2D714F5B3584}" srcOrd="1" destOrd="0" presId="urn:microsoft.com/office/officeart/2005/8/layout/hList1"/>
    <dgm:cxn modelId="{8B9B6A62-670F-491D-82D7-FB35949ECF09}" type="presParOf" srcId="{D0D7C59A-F5A5-4EE8-B976-C93092EA3DC2}" destId="{4AEC05A8-F694-41D4-87C0-FB29A66B7D16}" srcOrd="1" destOrd="0" presId="urn:microsoft.com/office/officeart/2005/8/layout/hList1"/>
    <dgm:cxn modelId="{37338336-79D5-459C-9263-A2168112D592}" type="presParOf" srcId="{D0D7C59A-F5A5-4EE8-B976-C93092EA3DC2}" destId="{31F9C12C-1B13-4263-B015-A6F7197D2C9A}" srcOrd="2" destOrd="0" presId="urn:microsoft.com/office/officeart/2005/8/layout/hList1"/>
    <dgm:cxn modelId="{D48F38CD-3DFA-43F4-B3D6-92175B57C149}" type="presParOf" srcId="{31F9C12C-1B13-4263-B015-A6F7197D2C9A}" destId="{046A354A-85D4-4DBA-95DB-84C689489E14}" srcOrd="0" destOrd="0" presId="urn:microsoft.com/office/officeart/2005/8/layout/hList1"/>
    <dgm:cxn modelId="{3E7A8460-CCDB-4A45-A0A7-2C7CF0FB30BF}" type="presParOf" srcId="{31F9C12C-1B13-4263-B015-A6F7197D2C9A}" destId="{BFFE5A16-B5BD-41E0-B974-13441B99F53D}" srcOrd="1" destOrd="0" presId="urn:microsoft.com/office/officeart/2005/8/layout/hList1"/>
    <dgm:cxn modelId="{FB51FA74-6F30-442C-818A-28892846754C}" type="presParOf" srcId="{D0D7C59A-F5A5-4EE8-B976-C93092EA3DC2}" destId="{8B590631-34FC-4F61-8EB7-A58DCCA05696}" srcOrd="3" destOrd="0" presId="urn:microsoft.com/office/officeart/2005/8/layout/hList1"/>
    <dgm:cxn modelId="{A791D1A8-029E-4B8A-875B-71B3E9CE3AB4}" type="presParOf" srcId="{D0D7C59A-F5A5-4EE8-B976-C93092EA3DC2}" destId="{87FDA236-AEA5-42DA-807C-8D038B02313A}" srcOrd="4" destOrd="0" presId="urn:microsoft.com/office/officeart/2005/8/layout/hList1"/>
    <dgm:cxn modelId="{6818F9D2-C7F5-4D55-AFE2-07332C2A9A28}" type="presParOf" srcId="{87FDA236-AEA5-42DA-807C-8D038B02313A}" destId="{D9D1DC1A-9C1D-4A02-AD61-F8EF5E37548F}" srcOrd="0" destOrd="0" presId="urn:microsoft.com/office/officeart/2005/8/layout/hList1"/>
    <dgm:cxn modelId="{5DE28647-6672-4005-95B8-C14AA4ED9E11}" type="presParOf" srcId="{87FDA236-AEA5-42DA-807C-8D038B02313A}" destId="{6E486BA9-1065-45A6-A3DD-6B0FDE5FAAA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79A4-4627-4F47-A24E-B0B46500A55A}">
      <dsp:nvSpPr>
        <dsp:cNvPr id="0" name=""/>
        <dsp:cNvSpPr/>
      </dsp:nvSpPr>
      <dsp:spPr>
        <a:xfrm>
          <a:off x="2272" y="10943"/>
          <a:ext cx="2215933" cy="886373"/>
        </a:xfrm>
        <a:prstGeom prst="rect">
          <a:avLst/>
        </a:prstGeom>
        <a:solidFill>
          <a:schemeClr val="accent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b" anchorCtr="0">
          <a:noAutofit/>
        </a:bodyPr>
        <a:lstStyle/>
        <a:p>
          <a:pPr lvl="0" algn="ctr" defTabSz="800100">
            <a:lnSpc>
              <a:spcPct val="90000"/>
            </a:lnSpc>
            <a:spcBef>
              <a:spcPct val="0"/>
            </a:spcBef>
            <a:spcAft>
              <a:spcPct val="35000"/>
            </a:spcAft>
          </a:pPr>
          <a:r>
            <a:rPr lang="en-US" altLang="zh-CN" sz="1800" kern="1200" smtClean="0"/>
            <a:t>commits(28)</a:t>
          </a:r>
          <a:endParaRPr lang="zh-CN" altLang="en-US" sz="1800" kern="1200"/>
        </a:p>
      </dsp:txBody>
      <dsp:txXfrm>
        <a:off x="2272" y="10943"/>
        <a:ext cx="2215933" cy="886373"/>
      </dsp:txXfrm>
    </dsp:sp>
    <dsp:sp modelId="{84362516-6AA0-4081-B406-2D714F5B3584}">
      <dsp:nvSpPr>
        <dsp:cNvPr id="0" name=""/>
        <dsp:cNvSpPr/>
      </dsp:nvSpPr>
      <dsp:spPr>
        <a:xfrm>
          <a:off x="2272" y="897316"/>
          <a:ext cx="2215933" cy="1800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smtClean="0"/>
            <a:t>Parquet</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Ozone</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HBase</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Spark</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YARN </a:t>
          </a:r>
          <a:endParaRPr lang="zh-CN" altLang="en-US" sz="2000" kern="1200"/>
        </a:p>
      </dsp:txBody>
      <dsp:txXfrm>
        <a:off x="2272" y="897316"/>
        <a:ext cx="2215933" cy="1800720"/>
      </dsp:txXfrm>
    </dsp:sp>
    <dsp:sp modelId="{046A354A-85D4-4DBA-95DB-84C689489E14}">
      <dsp:nvSpPr>
        <dsp:cNvPr id="0" name=""/>
        <dsp:cNvSpPr/>
      </dsp:nvSpPr>
      <dsp:spPr>
        <a:xfrm>
          <a:off x="2528437" y="10943"/>
          <a:ext cx="2215933" cy="886373"/>
        </a:xfrm>
        <a:prstGeom prst="rect">
          <a:avLst/>
        </a:prstGeom>
        <a:solidFill>
          <a:schemeClr val="accent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b" anchorCtr="0">
          <a:noAutofit/>
        </a:bodyPr>
        <a:lstStyle/>
        <a:p>
          <a:pPr lvl="0" algn="ctr" defTabSz="800100">
            <a:lnSpc>
              <a:spcPct val="90000"/>
            </a:lnSpc>
            <a:spcBef>
              <a:spcPct val="0"/>
            </a:spcBef>
            <a:spcAft>
              <a:spcPct val="35000"/>
            </a:spcAft>
          </a:pPr>
          <a:r>
            <a:rPr lang="en-US" altLang="zh-CN" sz="1800" kern="1200" smtClean="0"/>
            <a:t>commits(23)</a:t>
          </a:r>
          <a:endParaRPr lang="zh-CN" altLang="en-US" sz="1800" kern="1200"/>
        </a:p>
      </dsp:txBody>
      <dsp:txXfrm>
        <a:off x="2528437" y="10943"/>
        <a:ext cx="2215933" cy="886373"/>
      </dsp:txXfrm>
    </dsp:sp>
    <dsp:sp modelId="{BFFE5A16-B5BD-41E0-B974-13441B99F53D}">
      <dsp:nvSpPr>
        <dsp:cNvPr id="0" name=""/>
        <dsp:cNvSpPr/>
      </dsp:nvSpPr>
      <dsp:spPr>
        <a:xfrm>
          <a:off x="2528437" y="897316"/>
          <a:ext cx="2215933" cy="1800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smtClean="0"/>
            <a:t>KVM</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QEMU</a:t>
          </a:r>
          <a:endParaRPr lang="zh-CN" altLang="en-US" sz="2000" kern="1200"/>
        </a:p>
      </dsp:txBody>
      <dsp:txXfrm>
        <a:off x="2528437" y="897316"/>
        <a:ext cx="2215933" cy="1800720"/>
      </dsp:txXfrm>
    </dsp:sp>
    <dsp:sp modelId="{D9D1DC1A-9C1D-4A02-AD61-F8EF5E37548F}">
      <dsp:nvSpPr>
        <dsp:cNvPr id="0" name=""/>
        <dsp:cNvSpPr/>
      </dsp:nvSpPr>
      <dsp:spPr>
        <a:xfrm>
          <a:off x="5054601" y="10943"/>
          <a:ext cx="2215933" cy="886373"/>
        </a:xfrm>
        <a:prstGeom prst="rect">
          <a:avLst/>
        </a:prstGeom>
        <a:solidFill>
          <a:schemeClr val="accent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b" anchorCtr="0">
          <a:noAutofit/>
        </a:bodyPr>
        <a:lstStyle/>
        <a:p>
          <a:pPr lvl="0" algn="ctr" defTabSz="800100">
            <a:lnSpc>
              <a:spcPct val="90000"/>
            </a:lnSpc>
            <a:spcBef>
              <a:spcPct val="0"/>
            </a:spcBef>
            <a:spcAft>
              <a:spcPct val="35000"/>
            </a:spcAft>
          </a:pPr>
          <a:r>
            <a:rPr lang="en-US" altLang="zh-CN" sz="1800" kern="1200" smtClean="0"/>
            <a:t>commits(6)</a:t>
          </a:r>
          <a:endParaRPr lang="zh-CN" altLang="en-US" sz="1800" kern="1200"/>
        </a:p>
      </dsp:txBody>
      <dsp:txXfrm>
        <a:off x="5054601" y="10943"/>
        <a:ext cx="2215933" cy="886373"/>
      </dsp:txXfrm>
    </dsp:sp>
    <dsp:sp modelId="{6E486BA9-1065-45A6-A3DD-6B0FDE5FAAA6}">
      <dsp:nvSpPr>
        <dsp:cNvPr id="0" name=""/>
        <dsp:cNvSpPr/>
      </dsp:nvSpPr>
      <dsp:spPr>
        <a:xfrm>
          <a:off x="5054601" y="897316"/>
          <a:ext cx="2215933" cy="1800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smtClean="0"/>
            <a:t>Manlia</a:t>
          </a:r>
          <a:endParaRPr lang="zh-CN" altLang="en-US" sz="2000" kern="1200"/>
        </a:p>
        <a:p>
          <a:pPr marL="228600" lvl="1" indent="-228600" algn="l" defTabSz="889000">
            <a:lnSpc>
              <a:spcPct val="90000"/>
            </a:lnSpc>
            <a:spcBef>
              <a:spcPct val="0"/>
            </a:spcBef>
            <a:spcAft>
              <a:spcPct val="15000"/>
            </a:spcAft>
            <a:buChar char="••"/>
          </a:pPr>
          <a:r>
            <a:rPr lang="en-US" altLang="zh-CN" sz="2000" kern="1200" smtClean="0"/>
            <a:t>Neutron</a:t>
          </a:r>
          <a:endParaRPr lang="zh-CN" altLang="en-US" sz="2000" kern="1200"/>
        </a:p>
      </dsp:txBody>
      <dsp:txXfrm>
        <a:off x="5054601" y="897316"/>
        <a:ext cx="2215933" cy="18007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4765" tIns="47382" rIns="94765" bIns="47382" numCol="1" anchor="t" anchorCtr="0" compatLnSpc="1"/>
          <a:lstStyle>
            <a:lvl1pPr>
              <a:defRPr sz="1200">
                <a:latin typeface="Arial" panose="020B0604020202020204" pitchFamily="34" charset="0"/>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9219"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4765" tIns="47382" rIns="94765" bIns="47382" numCol="1" anchor="t" anchorCtr="0" compatLnSpc="1"/>
          <a:lstStyle>
            <a:lvl1pPr algn="r">
              <a:defRPr sz="1200">
                <a:latin typeface="Arial" panose="020B0604020202020204" pitchFamily="34" charset="0"/>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9220" name="Rectangle 4"/>
          <p:cNvSpPr>
            <a:spLocks noGrp="1" noChangeArrowheads="1"/>
          </p:cNvSpPr>
          <p:nvPr>
            <p:ph type="ftr" sz="quarter" idx="2"/>
          </p:nvPr>
        </p:nvSpPr>
        <p:spPr bwMode="auto">
          <a:xfrm>
            <a:off x="0" y="9720263"/>
            <a:ext cx="3076575" cy="512763"/>
          </a:xfrm>
          <a:prstGeom prst="rect">
            <a:avLst/>
          </a:prstGeom>
          <a:noFill/>
          <a:ln w="9525">
            <a:noFill/>
            <a:miter lim="800000"/>
          </a:ln>
          <a:effectLst/>
        </p:spPr>
        <p:txBody>
          <a:bodyPr vert="horz" wrap="square" lIns="94765" tIns="47382" rIns="94765" bIns="47382" numCol="1" anchor="b" anchorCtr="0" compatLnSpc="1"/>
          <a:lstStyle>
            <a:lvl1pPr>
              <a:defRPr sz="1200">
                <a:latin typeface="Arial" panose="020B0604020202020204" pitchFamily="34" charset="0"/>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9221" name="Rectangle 5"/>
          <p:cNvSpPr>
            <a:spLocks noGrp="1" noChangeArrowheads="1"/>
          </p:cNvSpPr>
          <p:nvPr>
            <p:ph type="sldNum" sz="quarter" idx="3"/>
          </p:nvPr>
        </p:nvSpPr>
        <p:spPr bwMode="auto">
          <a:xfrm>
            <a:off x="4021138" y="9720263"/>
            <a:ext cx="3076575" cy="512763"/>
          </a:xfrm>
          <a:prstGeom prst="rect">
            <a:avLst/>
          </a:prstGeom>
          <a:noFill/>
          <a:ln w="9525">
            <a:noFill/>
            <a:miter lim="800000"/>
          </a:ln>
          <a:effectLst/>
        </p:spPr>
        <p:txBody>
          <a:bodyPr vert="horz" wrap="square" lIns="94765" tIns="47382" rIns="94765" bIns="47382" numCol="1" anchor="b" anchorCtr="0" compatLnSpc="1"/>
          <a:lstStyle>
            <a:lvl1pPr algn="r">
              <a:defRPr sz="1200">
                <a:latin typeface="Arial" panose="020B0604020202020204" pitchFamily="34" charset="0"/>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115AC1A-4486-4343-94E4-1BB55AFF30A9}"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4765" tIns="47382" rIns="94765" bIns="47382" numCol="1" anchor="t" anchorCtr="0" compatLnSpc="1"/>
          <a:lstStyle>
            <a:lvl1pPr>
              <a:defRPr sz="1200">
                <a:latin typeface="Arial" panose="020B0604020202020204" pitchFamily="34" charset="0"/>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5123" name="Rectangle 3"/>
          <p:cNvSpPr>
            <a:spLocks noGrp="1" noChangeArrowheads="1"/>
          </p:cNvSpPr>
          <p:nvPr>
            <p:ph type="dt" idx="1"/>
          </p:nvPr>
        </p:nvSpPr>
        <p:spPr bwMode="auto">
          <a:xfrm>
            <a:off x="4021138" y="0"/>
            <a:ext cx="3076575" cy="512763"/>
          </a:xfrm>
          <a:prstGeom prst="rect">
            <a:avLst/>
          </a:prstGeom>
          <a:noFill/>
          <a:ln w="9525">
            <a:noFill/>
            <a:miter lim="800000"/>
          </a:ln>
          <a:effectLst/>
        </p:spPr>
        <p:txBody>
          <a:bodyPr vert="horz" wrap="square" lIns="94765" tIns="47382" rIns="94765" bIns="47382" numCol="1" anchor="t" anchorCtr="0" compatLnSpc="1"/>
          <a:lstStyle>
            <a:lvl1pPr algn="r">
              <a:defRPr sz="1200">
                <a:latin typeface="Arial" panose="020B0604020202020204" pitchFamily="34" charset="0"/>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5124" name="Rectangle 4"/>
          <p:cNvSpPr>
            <a:spLocks noGrp="1" noRot="1" noChangeAspect="1" noTextEdit="1"/>
          </p:cNvSpPr>
          <p:nvPr>
            <p:ph type="sldImg" idx="2"/>
          </p:nvPr>
        </p:nvSpPr>
        <p:spPr>
          <a:xfrm>
            <a:off x="992188" y="768350"/>
            <a:ext cx="5114925" cy="38354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4765" tIns="47382" rIns="94765" bIns="47382"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Second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Third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Fourth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Fifth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126" name="Rectangle 6"/>
          <p:cNvSpPr>
            <a:spLocks noGrp="1" noChangeArrowheads="1"/>
          </p:cNvSpPr>
          <p:nvPr>
            <p:ph type="ftr" sz="quarter" idx="4"/>
          </p:nvPr>
        </p:nvSpPr>
        <p:spPr bwMode="auto">
          <a:xfrm>
            <a:off x="0" y="9720263"/>
            <a:ext cx="3076575" cy="512763"/>
          </a:xfrm>
          <a:prstGeom prst="rect">
            <a:avLst/>
          </a:prstGeom>
          <a:noFill/>
          <a:ln w="9525">
            <a:noFill/>
            <a:miter lim="800000"/>
          </a:ln>
          <a:effectLst/>
        </p:spPr>
        <p:txBody>
          <a:bodyPr vert="horz" wrap="square" lIns="94765" tIns="47382" rIns="94765" bIns="47382" numCol="1" anchor="b" anchorCtr="0" compatLnSpc="1"/>
          <a:lstStyle>
            <a:lvl1pPr>
              <a:defRPr sz="1200">
                <a:latin typeface="Arial" panose="020B0604020202020204" pitchFamily="34" charset="0"/>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
        <p:nvSpPr>
          <p:cNvPr id="5127" name="Rectangle 7"/>
          <p:cNvSpPr>
            <a:spLocks noGrp="1" noChangeArrowheads="1"/>
          </p:cNvSpPr>
          <p:nvPr>
            <p:ph type="sldNum" sz="quarter" idx="5"/>
          </p:nvPr>
        </p:nvSpPr>
        <p:spPr bwMode="auto">
          <a:xfrm>
            <a:off x="4021138" y="9720263"/>
            <a:ext cx="3076575" cy="512763"/>
          </a:xfrm>
          <a:prstGeom prst="rect">
            <a:avLst/>
          </a:prstGeom>
          <a:noFill/>
          <a:ln w="9525">
            <a:noFill/>
            <a:miter lim="800000"/>
          </a:ln>
          <a:effectLst/>
        </p:spPr>
        <p:txBody>
          <a:bodyPr vert="horz" wrap="square" lIns="94765" tIns="47382" rIns="94765" bIns="47382" numCol="1" anchor="b" anchorCtr="0" compatLnSpc="1"/>
          <a:lstStyle>
            <a:lvl1pPr algn="r">
              <a:defRPr sz="1200">
                <a:latin typeface="Arial" panose="020B0604020202020204" pitchFamily="34" charset="0"/>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D46AA3-FA0D-4CEF-9121-03BCDA6694F2}"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4765" tIns="47382" rIns="94765" bIns="47382" anchor="t"/>
          <a:p>
            <a:pPr lvl="0" defTabSz="941705" eaLnBrk="1" hangingPunct="1"/>
            <a:endParaRPr lang="en-US" altLang="zh-CN" dirty="0">
              <a:ea typeface="宋体" panose="02010600030101010101" pitchFamily="2" charset="-122"/>
            </a:endParaRPr>
          </a:p>
        </p:txBody>
      </p:sp>
      <p:sp>
        <p:nvSpPr>
          <p:cNvPr id="8196"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p:txBody>
          <a:bodyPr wrap="square" lIns="94765" tIns="47382" rIns="94765" bIns="47382" anchor="t"/>
          <a:p>
            <a:pPr lvl="0" eaLnBrk="1" hangingPunct="1"/>
            <a:endParaRPr lang="en-US" altLang="zh-CN" dirty="0">
              <a:ea typeface="宋体" panose="02010600030101010101" pitchFamily="2" charset="-122"/>
            </a:endParaRPr>
          </a:p>
        </p:txBody>
      </p:sp>
      <p:sp>
        <p:nvSpPr>
          <p:cNvPr id="20484"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p:txBody>
          <a:bodyPr wrap="square" lIns="94765" tIns="47382" rIns="94765" bIns="47382" anchor="t"/>
          <a:p>
            <a:pPr lvl="0" eaLnBrk="1" hangingPunct="1"/>
            <a:r>
              <a:rPr lang="zh-CN" altLang="en-US" dirty="0">
                <a:ea typeface="宋体" panose="02010600030101010101" pitchFamily="2" charset="-122"/>
              </a:rPr>
              <a:t>具体分解为五个课题。</a:t>
            </a:r>
            <a:endParaRPr lang="zh-CN" altLang="en-US" dirty="0">
              <a:ea typeface="宋体" panose="02010600030101010101" pitchFamily="2" charset="-122"/>
            </a:endParaRPr>
          </a:p>
        </p:txBody>
      </p:sp>
      <p:sp>
        <p:nvSpPr>
          <p:cNvPr id="22532"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340">
              <a:defRPr/>
            </a:pPr>
            <a:r>
              <a:rPr lang="zh-CN" altLang="en-US" dirty="0"/>
              <a:t>项目汇聚了北京大学、国防科大、北航等</a:t>
            </a:r>
            <a:r>
              <a:rPr lang="zh-CN" altLang="en-US" kern="0" dirty="0">
                <a:solidFill>
                  <a:schemeClr val="bg1"/>
                </a:solidFill>
                <a:latin typeface="微软雅黑" panose="020B0503020204020204" pitchFamily="34" charset="-122"/>
                <a:ea typeface="微软雅黑" panose="020B0503020204020204" pitchFamily="34" charset="-122"/>
              </a:rPr>
              <a:t>一流高等院校</a:t>
            </a:r>
            <a:endParaRPr lang="en-US" altLang="zh-CN" kern="0" dirty="0">
              <a:solidFill>
                <a:schemeClr val="bg1"/>
              </a:solidFill>
              <a:latin typeface="微软雅黑" panose="020B0503020204020204" pitchFamily="34" charset="-122"/>
              <a:ea typeface="微软雅黑" panose="020B0503020204020204" pitchFamily="34" charset="-122"/>
            </a:endParaRPr>
          </a:p>
          <a:p>
            <a:pPr defTabSz="942340">
              <a:defRPr/>
            </a:pPr>
            <a:r>
              <a:rPr lang="zh-CN" altLang="en-US" kern="0" dirty="0">
                <a:solidFill>
                  <a:schemeClr val="bg1"/>
                </a:solidFill>
                <a:latin typeface="微软雅黑" panose="020B0503020204020204" pitchFamily="34" charset="-122"/>
                <a:ea typeface="微软雅黑" panose="020B0503020204020204" pitchFamily="34" charset="-122"/>
              </a:rPr>
              <a:t>华为、联想、腾讯、阿里云等一流的云计算和大数据企业</a:t>
            </a:r>
            <a:endParaRPr lang="en-US" altLang="zh-CN" kern="0" dirty="0">
              <a:solidFill>
                <a:schemeClr val="bg1"/>
              </a:solidFill>
              <a:latin typeface="微软雅黑" panose="020B0503020204020204" pitchFamily="34" charset="-122"/>
              <a:ea typeface="微软雅黑" panose="020B0503020204020204" pitchFamily="34" charset="-122"/>
            </a:endParaRPr>
          </a:p>
          <a:p>
            <a:pPr defTabSz="942340">
              <a:defRPr/>
            </a:pPr>
            <a:r>
              <a:rPr lang="zh-CN" altLang="en-US" kern="0" dirty="0">
                <a:solidFill>
                  <a:schemeClr val="bg1"/>
                </a:solidFill>
                <a:latin typeface="微软雅黑" panose="020B0503020204020204" pitchFamily="34" charset="-122"/>
                <a:ea typeface="微软雅黑" panose="020B0503020204020204" pitchFamily="34" charset="-122"/>
              </a:rPr>
              <a:t>以及中国开源云联盟、绿色计算产业联盟、开源中国等一流的开源社区支撑平台和运营组织。</a:t>
            </a:r>
            <a:endParaRPr lang="zh-CN" altLang="en-US" b="0"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68612"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sym typeface="+mn-ea"/>
              </a:rPr>
              <a:t>开源生态模式及机制方面的进展主要包括三方面的内容：</a:t>
            </a:r>
            <a:endParaRPr lang="zh-CN" altLang="en-US" dirty="0"/>
          </a:p>
          <a:p>
            <a:pPr lvl="0" defTabSz="941705" eaLnBrk="1" hangingPunct="1"/>
            <a:r>
              <a:rPr lang="zh-CN" altLang="en-US" dirty="0">
                <a:sym typeface="+mn-ea"/>
              </a:rPr>
              <a:t>一方面是开源生态运作和商业模式的研究，课题针对两个主题开展了实证研究，一是群体协作的实证研究，探索开源项目发展中，开源贡献者们如何成长、如何协作，课题建立了个体和群体协同开发能力的度量，在Linux kernel等社区中发现并分析了若干模式；</a:t>
            </a:r>
            <a:endParaRPr lang="zh-CN" altLang="en-US" dirty="0"/>
          </a:p>
          <a:p>
            <a:pPr lvl="0" defTabSz="941705" eaLnBrk="1" hangingPunct="1"/>
            <a:r>
              <a:rPr lang="zh-CN" altLang="en-US" dirty="0">
                <a:sym typeface="+mn-ea"/>
              </a:rPr>
              <a:t>二是商业参与的实证研究，探索商业公司如何参到开源项目中、如何影响开源项目的发展，课题在OpenStack社区中发现并分析了若干商业公司的参与模式。</a:t>
            </a:r>
            <a:endParaRPr lang="zh-CN" altLang="en-US" dirty="0"/>
          </a:p>
          <a:p>
            <a:pPr lvl="0" defTabSz="941705" eaLnBrk="1" hangingPunct="1"/>
            <a:endParaRPr lang="zh-CN" altLang="en-US" dirty="0"/>
          </a:p>
          <a:p>
            <a:pPr lvl="0" defTabSz="941705" eaLnBrk="1" hangingPunct="1"/>
            <a:r>
              <a:rPr lang="zh-CN" altLang="en-US" dirty="0">
                <a:sym typeface="+mn-ea"/>
              </a:rPr>
              <a:t>第二方面是开源知识库的建设，具体有两点：一是开源协议栈的研究，希望为我们开源生态形成建立坚实的根基，课题对当前主流的开源协议开展了广泛的调研，建立了一套开源协议分析框架，为后续研究打下了基础；二是开源软件数据汇聚的研究，希望形成开源生态的建设知识的数据支撑，课题提出了初步的数据汇聚解决方案。</a:t>
            </a:r>
            <a:endParaRPr lang="zh-CN" altLang="en-US" dirty="0"/>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sym typeface="+mn-ea"/>
              </a:rPr>
              <a:t>第三方面是开源项目标注，即完善开源项目的文档和注释，希望帮助开源参与者们，特别是新手，更快地了解、熟悉一个开源项目的代码，为此，课题研发了基于群智的开源项目标注平台原型，并基于该平台在全国高校开展了开源项目标注大赛。</a:t>
            </a:r>
            <a:endParaRPr lang="zh-CN" altLang="en-US" dirty="0"/>
          </a:p>
          <a:p>
            <a:pPr lvl="0" defTabSz="941705" eaLnBrk="1" hangingPunct="1"/>
            <a:endParaRPr lang="zh-CN" altLang="en-US" dirty="0"/>
          </a:p>
          <a:p>
            <a:pPr lvl="0" defTabSz="941705" eaLnBrk="1" hangingPunct="1"/>
            <a:r>
              <a:rPr lang="zh-CN" altLang="en-US" dirty="0">
                <a:sym typeface="+mn-ea"/>
              </a:rPr>
              <a:t>最后，我们还展开了对开源教育的探索，课题为开源教育研发了基于实训的开源教育云平台的原型，开发了若干开源教学课程，部分课题已经尝试投入使用。</a:t>
            </a:r>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kumimoji="1" lang="zh-CN" altLang="en-US" dirty="0">
                <a:sym typeface="+mn-ea"/>
              </a:rPr>
              <a:t>初步完成了原有群体化协同创新平台</a:t>
            </a:r>
            <a:r>
              <a:rPr kumimoji="1" lang="en-US" altLang="zh-CN" dirty="0" err="1">
                <a:sym typeface="+mn-ea"/>
              </a:rPr>
              <a:t>Trustie</a:t>
            </a:r>
            <a:r>
              <a:rPr kumimoji="1" lang="zh-CN" altLang="en-US" dirty="0">
                <a:sym typeface="+mn-ea"/>
              </a:rPr>
              <a:t>和开源中国码云平台的集成，设计实现了安全可控的开源社区支撑平台</a:t>
            </a:r>
            <a:r>
              <a:rPr kumimoji="1" lang="en-US" altLang="zh-CN" dirty="0" err="1">
                <a:sym typeface="+mn-ea"/>
              </a:rPr>
              <a:t>TOSChina</a:t>
            </a:r>
            <a:r>
              <a:rPr kumimoji="1" lang="zh-CN" altLang="en-US" dirty="0">
                <a:sym typeface="+mn-ea"/>
              </a:rPr>
              <a:t>原型，提供了在线编程、分布式大文件版本管理和代码克隆检测等云服务。</a:t>
            </a:r>
            <a:endParaRPr kumimoji="1" lang="zh-CN" altLang="en-US" b="0" dirty="0"/>
          </a:p>
          <a:p>
            <a:pPr lvl="0" defTabSz="941705" eaLnBrk="1" hangingPunct="1"/>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4765" tIns="47382" rIns="94765" bIns="47382" anchor="t"/>
          <a:p>
            <a:pPr lvl="0" defTabSz="941705" eaLnBrk="1" hangingPunct="1"/>
            <a:endParaRPr lang="en-US" altLang="zh-CN" dirty="0">
              <a:solidFill>
                <a:srgbClr val="C00000"/>
              </a:solidFill>
              <a:ea typeface="微软雅黑" panose="020B0503020204020204" pitchFamily="34" charset="-122"/>
            </a:endParaRPr>
          </a:p>
          <a:p>
            <a:pPr lvl="0" defTabSz="941705" eaLnBrk="1" hangingPunct="1"/>
            <a:endParaRPr lang="en-US" altLang="zh-CN" dirty="0">
              <a:solidFill>
                <a:srgbClr val="C00000"/>
              </a:solidFill>
              <a:ea typeface="微软雅黑" panose="020B0503020204020204" pitchFamily="34" charset="-122"/>
            </a:endParaRPr>
          </a:p>
          <a:p>
            <a:pPr lvl="0" defTabSz="941705" eaLnBrk="1" hangingPunct="1"/>
            <a:endParaRPr lang="zh-CN" altLang="en-US" dirty="0">
              <a:ea typeface="宋体" panose="02010600030101010101" pitchFamily="2" charset="-122"/>
            </a:endParaRPr>
          </a:p>
        </p:txBody>
      </p:sp>
      <p:sp>
        <p:nvSpPr>
          <p:cNvPr id="12292"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4765" tIns="47382" rIns="94765" bIns="47382" anchor="t"/>
          <a:p>
            <a:pPr lvl="0" defTabSz="941705" eaLnBrk="1" hangingPunct="1"/>
            <a:r>
              <a:rPr lang="zh-CN" altLang="en-US" dirty="0">
                <a:ea typeface="宋体" panose="02010600030101010101" pitchFamily="2" charset="-122"/>
              </a:rPr>
              <a:t>项目执行分为两个阶段：</a:t>
            </a:r>
            <a:r>
              <a:rPr lang="zh-CN" altLang="zh-CN" dirty="0">
                <a:ea typeface="宋体" panose="02010600030101010101" pitchFamily="2" charset="-122"/>
              </a:rPr>
              <a:t>第一阶段</a:t>
            </a:r>
            <a:r>
              <a:rPr lang="zh-CN" altLang="en-US" dirty="0">
                <a:ea typeface="宋体" panose="02010600030101010101" pitchFamily="2" charset="-122"/>
              </a:rPr>
              <a:t>。。。</a:t>
            </a:r>
            <a:endParaRPr lang="zh-CN" altLang="zh-CN" dirty="0">
              <a:ea typeface="宋体" panose="02010600030101010101" pitchFamily="2" charset="-122"/>
            </a:endParaRPr>
          </a:p>
          <a:p>
            <a:pPr lvl="0" defTabSz="941705" eaLnBrk="1" hangingPunct="1"/>
            <a:endParaRPr lang="zh-CN" altLang="en-US" dirty="0">
              <a:ea typeface="宋体" panose="02010600030101010101" pitchFamily="2" charset="-122"/>
            </a:endParaRPr>
          </a:p>
        </p:txBody>
      </p:sp>
      <p:sp>
        <p:nvSpPr>
          <p:cNvPr id="70660"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幻灯片图像占位符 1"/>
          <p:cNvSpPr>
            <a:spLocks noGrp="1" noRot="1" noChangeAspect="1" noTextEdit="1"/>
          </p:cNvSpPr>
          <p:nvPr>
            <p:ph type="sldImg"/>
          </p:nvPr>
        </p:nvSpPr>
        <p:spPr>
          <a:xfrm>
            <a:off x="3413125" y="522288"/>
            <a:ext cx="3487738" cy="2614612"/>
          </a:xfrm>
        </p:spPr>
      </p:sp>
      <p:sp>
        <p:nvSpPr>
          <p:cNvPr id="118787" name="备注占位符 2"/>
          <p:cNvSpPr>
            <a:spLocks noGrp="1"/>
          </p:cNvSpPr>
          <p:nvPr>
            <p:ph type="body" idx="1"/>
          </p:nvPr>
        </p:nvSpPr>
        <p:spPr/>
        <p:txBody>
          <a:bodyPr wrap="square" lIns="94765" tIns="47382" rIns="94765" bIns="47382" anchor="t"/>
          <a:p>
            <a:pPr lvl="0" eaLnBrk="1" hangingPunct="1"/>
            <a:r>
              <a:rPr lang="zh-CN" altLang="en-US" dirty="0">
                <a:ea typeface="宋体" panose="02010600030101010101" pitchFamily="2" charset="-122"/>
              </a:rPr>
              <a:t>谢谢各位专家，请批评指正！</a:t>
            </a:r>
            <a:endParaRPr lang="zh-CN" altLang="en-US" dirty="0">
              <a:ea typeface="宋体" panose="02010600030101010101" pitchFamily="2" charset="-122"/>
            </a:endParaRPr>
          </a:p>
        </p:txBody>
      </p:sp>
      <p:sp>
        <p:nvSpPr>
          <p:cNvPr id="118788" name="灯片编号占位符 3"/>
          <p:cNvSpPr txBox="1">
            <a:spLocks noGrp="1"/>
          </p:cNvSpPr>
          <p:nvPr>
            <p:ph type="sldNum" sz="quarter"/>
          </p:nvPr>
        </p:nvSpPr>
        <p:spPr>
          <a:xfrm>
            <a:off x="4021138" y="9720263"/>
            <a:ext cx="3076575" cy="512762"/>
          </a:xfrm>
          <a:prstGeom prst="rect">
            <a:avLst/>
          </a:prstGeom>
          <a:noFill/>
          <a:ln w="9525">
            <a:noFill/>
          </a:ln>
        </p:spPr>
        <p:txBody>
          <a:bodyPr lIns="94765" tIns="47382" rIns="94765" bIns="47382" anchor="b"/>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340">
              <a:defRPr/>
            </a:pP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我们知道，构建安全可控的云计算和大数据产业生态是建设创新型国家的重大战略需求。</a:t>
            </a:r>
            <a:endPar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defTabSz="942340">
              <a:defRPr/>
            </a:pPr>
            <a:endPar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defTabSz="942340">
              <a:defRPr/>
            </a:pPr>
            <a:endParaRPr lang="zh-CN" altLang="en-US" b="0"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当前，云计算和大数据产业已经形成了基于开源社区的生态系统，</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a:t>呈现出</a:t>
            </a:r>
            <a:r>
              <a:rPr lang="zh-CN" altLang="en-US" sz="1200" b="0" dirty="0">
                <a:solidFill>
                  <a:srgbClr val="008000"/>
                </a:solidFill>
                <a:latin typeface="微软雅黑" panose="020B0503020204020204" pitchFamily="34" charset="-122"/>
                <a:ea typeface="微软雅黑" panose="020B0503020204020204" pitchFamily="34" charset="-122"/>
              </a:rPr>
              <a:t>软件和硬件深度融合的技术发展模式，</a:t>
            </a:r>
            <a:endParaRPr lang="en-US" altLang="zh-CN" sz="1200" b="0" dirty="0">
              <a:solidFill>
                <a:srgbClr val="008000"/>
              </a:solidFill>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b="0" dirty="0">
                <a:solidFill>
                  <a:srgbClr val="008000"/>
                </a:solidFill>
                <a:latin typeface="微软雅黑" panose="020B0503020204020204" pitchFamily="34" charset="-122"/>
                <a:ea typeface="微软雅黑" panose="020B0503020204020204" pitchFamily="34" charset="-122"/>
              </a:rPr>
              <a:t>和</a:t>
            </a:r>
            <a:r>
              <a:rPr lang="zh-CN" altLang="en-US" sz="1200" b="0" dirty="0">
                <a:solidFill>
                  <a:srgbClr val="C00000"/>
                </a:solidFill>
                <a:latin typeface="微软雅黑" panose="020B0503020204020204" pitchFamily="34" charset="-122"/>
                <a:ea typeface="微软雅黑" panose="020B0503020204020204" pitchFamily="34" charset="-122"/>
              </a:rPr>
              <a:t>技术和产业深度融合的生态发展模式。</a:t>
            </a:r>
            <a:endParaRPr lang="zh-CN" altLang="en-US" sz="1200" b="0" dirty="0">
              <a:solidFill>
                <a:srgbClr val="C00000"/>
              </a:solidFill>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30000"/>
              </a:spcBef>
              <a:spcAft>
                <a:spcPct val="0"/>
              </a:spcAft>
              <a:buClrTx/>
              <a:buSzTx/>
              <a:buFontTx/>
              <a:buNone/>
              <a:defRPr/>
            </a:pPr>
            <a:endParaRPr lang="zh-CN" altLang="en-US" sz="1200" b="1" dirty="0">
              <a:solidFill>
                <a:srgbClr val="008000"/>
              </a:solidFill>
              <a:latin typeface="微软雅黑" panose="020B0503020204020204" pitchFamily="34" charset="-122"/>
              <a:ea typeface="微软雅黑" panose="020B0503020204020204" pitchFamily="34" charset="-122"/>
            </a:endParaRPr>
          </a:p>
          <a:p>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340">
              <a:defRPr/>
            </a:pPr>
            <a:r>
              <a:rPr lang="zh-CN" altLang="en-US" dirty="0"/>
              <a:t>我们发现，云计算和大数据开源社区生态系统具有三方面核心要素：群体化开发、协同化创新、社区化运营。</a:t>
            </a:r>
            <a:endParaRPr lang="zh-CN" altLang="en-US"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针对这三个方面，国内外目前差距较大，其中：</a:t>
            </a:r>
            <a:endParaRPr lang="en-US" altLang="zh-CN" dirty="0"/>
          </a:p>
          <a:p>
            <a:r>
              <a:rPr lang="en-US" altLang="zh-CN" dirty="0"/>
              <a:t>1</a:t>
            </a:r>
            <a:r>
              <a:rPr lang="zh-CN" altLang="en-US" dirty="0"/>
              <a:t>、国外。。国内。。。总体上呈现出大众化趋势。</a:t>
            </a:r>
            <a:endParaRPr lang="en-US" altLang="zh-CN" dirty="0"/>
          </a:p>
          <a:p>
            <a:r>
              <a:rPr lang="en-US" altLang="zh-CN" dirty="0"/>
              <a:t>2</a:t>
            </a:r>
            <a:r>
              <a:rPr lang="zh-CN" altLang="en-US" dirty="0"/>
              <a:t>、。。。</a:t>
            </a:r>
            <a:endParaRPr lang="en-US" altLang="zh-CN" dirty="0"/>
          </a:p>
          <a:p>
            <a:r>
              <a:rPr lang="en-US" altLang="zh-CN" dirty="0"/>
              <a:t>3</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综上，我国在：</a:t>
            </a:r>
            <a:endParaRPr lang="en-US" altLang="zh-CN" dirty="0"/>
          </a:p>
          <a:p>
            <a:r>
              <a:rPr lang="en-US" altLang="zh-CN" dirty="0"/>
              <a:t>1</a:t>
            </a:r>
            <a:r>
              <a:rPr lang="zh-CN" altLang="en-US" dirty="0"/>
              <a:t>、安全可控方面，我国面临。。。的挑战。</a:t>
            </a:r>
            <a:endParaRPr lang="en-US" altLang="zh-CN" dirty="0"/>
          </a:p>
          <a:p>
            <a:r>
              <a:rPr lang="en-US" altLang="zh-CN" dirty="0"/>
              <a:t>2</a:t>
            </a:r>
            <a:r>
              <a:rPr lang="zh-CN" altLang="en-US" dirty="0"/>
              <a:t>、</a:t>
            </a:r>
            <a:endParaRPr lang="en-US" altLang="zh-CN" dirty="0"/>
          </a:p>
          <a:p>
            <a:r>
              <a:rPr lang="en-US" altLang="zh-CN" dirty="0"/>
              <a:t>3</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针对挑战，我们提出了</a:t>
            </a:r>
            <a:r>
              <a:rPr lang="zh-CN" altLang="en-US" b="1" dirty="0"/>
              <a:t>开源模式研究</a:t>
            </a:r>
            <a:r>
              <a:rPr lang="zh-CN" altLang="en-US" dirty="0"/>
              <a:t>和开源</a:t>
            </a:r>
            <a:r>
              <a:rPr lang="zh-CN" altLang="en-US" b="1" dirty="0"/>
              <a:t>生态实践</a:t>
            </a:r>
            <a:r>
              <a:rPr lang="zh-CN" altLang="en-US" dirty="0"/>
              <a:t>相融合的研究思路，建设我国安全可控的云计算和大数据开</a:t>
            </a:r>
            <a:r>
              <a:rPr lang="zh-CN" altLang="en-US"/>
              <a:t>源生态系统的建设。</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sym typeface="+mn-ea"/>
              </a:rPr>
              <a:t>据此</a:t>
            </a:r>
            <a:r>
              <a:rPr lang="en-US" altLang="zh-CN" dirty="0">
                <a:sym typeface="+mn-ea"/>
              </a:rPr>
              <a:t>,</a:t>
            </a:r>
            <a:r>
              <a:rPr lang="zh-CN" altLang="zh-CN" dirty="0">
                <a:sym typeface="+mn-ea"/>
              </a:rPr>
              <a:t>本项目的</a:t>
            </a:r>
            <a:r>
              <a:rPr lang="zh-CN" altLang="en-US" dirty="0">
                <a:sym typeface="+mn-ea"/>
              </a:rPr>
              <a:t>总体目标是：建设安全可控的云计算和大数据开源社区生态系统，从</a:t>
            </a:r>
            <a:r>
              <a:rPr lang="zh-CN" altLang="en-US" dirty="0">
                <a:sym typeface="+mn-ea"/>
              </a:rPr>
              <a:t>理论技术、支撑平台、运营体系、建设应用四个方面的研究，</a:t>
            </a:r>
            <a:endParaRPr lang="en-US" altLang="zh-CN" dirty="0"/>
          </a:p>
        </p:txBody>
      </p:sp>
      <p:sp>
        <p:nvSpPr>
          <p:cNvPr id="4" name="灯片编号占位符 3"/>
          <p:cNvSpPr>
            <a:spLocks noGrp="1"/>
          </p:cNvSpPr>
          <p:nvPr>
            <p:ph type="sldNum" sz="quarter" idx="10"/>
          </p:nvPr>
        </p:nvSpPr>
        <p:spPr/>
        <p:txBody>
          <a:bodyPr/>
          <a:lstStyle/>
          <a:p>
            <a:fld id="{A6D46AA3-FA0D-4CEF-9121-03BCDA6694F2}"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685800" y="2130428"/>
            <a:ext cx="7772400" cy="1470025"/>
          </a:xfrm>
        </p:spPr>
        <p:txBody>
          <a:bodyPr/>
          <a:lstStyle>
            <a:lvl1pPr>
              <a:defRPr/>
            </a:lvl1pPr>
          </a:lstStyle>
          <a:p>
            <a:r>
              <a:rPr lang="zh-CN" altLang="en-US"/>
              <a:t>单击此处编辑母版标题样式</a:t>
            </a:r>
            <a:endParaRPr lang="zh-CN" altLang="en-US"/>
          </a:p>
        </p:txBody>
      </p:sp>
      <p:sp>
        <p:nvSpPr>
          <p:cNvPr id="3076" name="Rectangle 4"/>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zh-CN" altLang="en-US"/>
              <a:t>单击此处编辑母版副标题样式</a:t>
            </a:r>
            <a:endParaRPr lang="zh-CN" altLang="en-US"/>
          </a:p>
        </p:txBody>
      </p:sp>
      <p:sp>
        <p:nvSpPr>
          <p:cNvPr id="7" name="Rectangle 5"/>
          <p:cNvSpPr>
            <a:spLocks noGrp="1" noChangeArrowheads="1"/>
          </p:cNvSpPr>
          <p:nvPr>
            <p:ph type="dt" sz="half" idx="2"/>
          </p:nvPr>
        </p:nvSpPr>
        <p:spPr>
          <a:xfrm>
            <a:off x="457200" y="6245225"/>
            <a:ext cx="2133600" cy="476250"/>
          </a:xfrm>
          <a:prstGeom prst="rect">
            <a:avLst/>
          </a:prstGeom>
        </p:spPr>
        <p:txBody>
          <a:bodyPr/>
          <a:lstStyle>
            <a:lvl1pPr>
              <a:defRPr sz="140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5571382-9BDC-462F-B5E4-FBDA46381EEE}" type="datetime1">
              <a:rPr kumimoji="0" lang="zh-CN" altLang="en-US" sz="1400" b="0" i="0" u="none" strike="noStrike" kern="1200" cap="none" spc="0" normalizeH="0" baseline="0" noProof="0">
                <a:ln>
                  <a:noFill/>
                </a:ln>
                <a:solidFill>
                  <a:schemeClr val="bg1"/>
                </a:solidFill>
                <a:effectLst/>
                <a:uLnTx/>
                <a:uFillTx/>
                <a:latin typeface="Times New Roman" panose="02020603050405020304" pitchFamily="18" charset="0"/>
                <a:ea typeface="+mn-ea"/>
                <a:cs typeface="+mn-cs"/>
              </a:rPr>
            </a:fld>
            <a:endParaRPr kumimoji="0" lang="en-US" altLang="zh-CN" sz="1400" b="0" i="0" u="none" strike="noStrike" kern="1200" cap="none" spc="0" normalizeH="0" baseline="0" noProof="0">
              <a:ln>
                <a:noFill/>
              </a:ln>
              <a:solidFill>
                <a:schemeClr val="bg1"/>
              </a:solidFill>
              <a:effectLst/>
              <a:uLnTx/>
              <a:uFillTx/>
              <a:latin typeface="Times New Roman" panose="02020603050405020304" pitchFamily="18" charset="0"/>
              <a:ea typeface="+mn-ea"/>
              <a:cs typeface="+mn-cs"/>
            </a:endParaRPr>
          </a:p>
        </p:txBody>
      </p:sp>
      <p:sp>
        <p:nvSpPr>
          <p:cNvPr id="8" name="Rectangle 6"/>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sz="1400">
                <a:solidFill>
                  <a:schemeClr val="bg1"/>
                </a:solidFill>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latin typeface="Arial" panose="020B0604020202020204" pitchFamily="34" charset="0"/>
              <a:ea typeface="宋体" panose="02010600030101010101" pitchFamily="2" charset="-122"/>
              <a:cs typeface="宋体" panose="02010600030101010101" pitchFamily="2" charset="-122"/>
            </a:endParaRPr>
          </a:p>
        </p:txBody>
      </p:sp>
      <p:sp>
        <p:nvSpPr>
          <p:cNvPr id="9" name="Rectangle 7"/>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sz="2400">
                <a:solidFill>
                  <a:schemeClr val="bg1"/>
                </a:solidFill>
              </a:defRPr>
            </a:lvl1pPr>
          </a:lstStyle>
          <a:p>
            <a:pPr marL="0" marR="0" indent="0" defTabSz="914400" rtl="0" eaLnBrk="1" fontAlgn="base" latinLnBrk="0" hangingPunct="1">
              <a:lnSpc>
                <a:spcPct val="100000"/>
              </a:lnSpc>
              <a:spcBef>
                <a:spcPct val="0"/>
              </a:spcBef>
              <a:spcAft>
                <a:spcPct val="0"/>
              </a:spcAft>
              <a:buClrTx/>
              <a:buSzTx/>
              <a:buFontTx/>
              <a:buNone/>
              <a:defRPr/>
            </a:pPr>
            <a:fld id="{92BF16BF-D09B-4631-89FB-A242545824F1}" type="slidenum">
              <a:rPr kumimoji="0" lang="zh-CN" altLang="en-US" b="0" i="0" kern="1200" cap="none" spc="0" normalizeH="0" baseline="0" noProof="0">
                <a:latin typeface="Arial" panose="020B0604020202020204" pitchFamily="34" charset="0"/>
                <a:ea typeface="宋体" panose="02010600030101010101" pitchFamily="2" charset="-122"/>
                <a:cs typeface="宋体" panose="02010600030101010101" pitchFamily="2" charset="-122"/>
              </a:rPr>
            </a:fld>
            <a:endParaRPr kumimoji="0" lang="en-US" altLang="zh-CN" b="0" i="0" kern="1200" cap="none" spc="0" normalizeH="0" baseline="0" noProof="0">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圆角矩形 8"/>
          <p:cNvSpPr/>
          <p:nvPr/>
        </p:nvSpPr>
        <p:spPr>
          <a:xfrm>
            <a:off x="8174038" y="338138"/>
            <a:ext cx="868363" cy="201613"/>
          </a:xfrm>
          <a:prstGeom prst="roundRect">
            <a:avLst>
              <a:gd name="adj" fmla="val 0"/>
            </a:avLst>
          </a:prstGeom>
          <a:solidFill>
            <a:schemeClr val="bg1">
              <a:alpha val="30000"/>
            </a:schemeClr>
          </a:solidFill>
          <a:ln w="9525">
            <a:noFill/>
            <a:miter lim="800000"/>
          </a:ln>
          <a:effectLst>
            <a:outerShdw blurRad="50800" algn="tl" rotWithShape="0">
              <a:schemeClr val="bg1">
                <a:alpha val="80000"/>
              </a:schemeClr>
            </a:outerShdw>
          </a:effectLst>
        </p:spPr>
        <p:txBody>
          <a:bodyPr vert="horz" wrap="square" lIns="91440" tIns="0" rIns="91440" bIns="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Slide Number Placeholder 5"/>
          <p:cNvSpPr txBox="1"/>
          <p:nvPr/>
        </p:nvSpPr>
        <p:spPr bwMode="auto">
          <a:xfrm>
            <a:off x="8174038" y="338138"/>
            <a:ext cx="868363" cy="201613"/>
          </a:xfrm>
          <a:prstGeom prst="rect">
            <a:avLst/>
          </a:prstGeom>
          <a:noFill/>
          <a:ln w="9525">
            <a:noFill/>
            <a:miter lim="800000"/>
          </a:ln>
          <a:effectLst/>
        </p:spPr>
        <p:txBody>
          <a:bodyPr vert="horz" wrap="square" lIns="91440" tIns="0" rIns="91440" bIns="0" numCol="1" anchor="ctr" anchorCtr="0" compatLnSpc="1"/>
          <a:lstStyle>
            <a:defPPr>
              <a:defRPr lang="en-US"/>
            </a:defPPr>
            <a:lvl1pPr algn="r" rtl="0" fontAlgn="base">
              <a:spcBef>
                <a:spcPct val="0"/>
              </a:spcBef>
              <a:spcAft>
                <a:spcPct val="0"/>
              </a:spcAft>
              <a:defRPr lang="zh-CN" altLang="en-US" sz="1000" b="1" kern="1200" smtClean="0">
                <a:solidFill>
                  <a:srgbClr val="B20000"/>
                </a:solidFill>
                <a:latin typeface="微软雅黑" panose="020B0503020204020204" pitchFamily="34" charset="-122"/>
                <a:ea typeface="微软雅黑" panose="020B0503020204020204" pitchFamily="34" charset="-122"/>
                <a:cs typeface="宋体" panose="02010600030101010101" pitchFamily="2" charset="-122"/>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rPr>
              <a:t>第 </a:t>
            </a:r>
            <a:fld id="{F294C1FE-75BB-4979-8E7C-39D8DC972F6A}" type="slidenum">
              <a:rPr kumimoji="0" lang="en-US" altLang="zh-CN" sz="1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rPr>
            </a:fld>
            <a:r>
              <a:rPr kumimoji="0" lang="zh-CN" altLang="en-US" sz="1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rPr>
              <a:t> 页</a:t>
            </a:r>
            <a:endParaRPr kumimoji="0" lang="zh-CN" altLang="en-US" sz="1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圆角矩形 10"/>
          <p:cNvSpPr/>
          <p:nvPr/>
        </p:nvSpPr>
        <p:spPr>
          <a:xfrm>
            <a:off x="8174038" y="87313"/>
            <a:ext cx="868363" cy="250825"/>
          </a:xfrm>
          <a:prstGeom prst="roundRect">
            <a:avLst>
              <a:gd name="adj" fmla="val 0"/>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中国开源生态</a:t>
            </a:r>
            <a:endParaRPr kumimoji="0" lang="zh-CN" altLang="en-US" sz="1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 name="Title 1"/>
          <p:cNvSpPr>
            <a:spLocks noGrp="1"/>
          </p:cNvSpPr>
          <p:nvPr>
            <p:ph type="title"/>
          </p:nvPr>
        </p:nvSpPr>
        <p:spPr>
          <a:xfrm>
            <a:off x="468313" y="0"/>
            <a:ext cx="7707747" cy="620688"/>
          </a:xfrm>
        </p:spPr>
        <p:txBody>
          <a:bodyPr/>
          <a:lstStyle>
            <a:lvl1pPr algn="l">
              <a:defRPr sz="3200" b="1">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latin typeface="Arial" panose="020B0604020202020204" pitchFamily="34" charset="0"/>
                <a:ea typeface="微软雅黑" panose="020B0503020204020204" pitchFamily="34" charset="-122"/>
                <a:cs typeface="Arial" panose="020B0604020202020204" pitchFamily="34" charset="0"/>
              </a:defRPr>
            </a:lvl1pPr>
            <a:lvl2pPr>
              <a:defRPr>
                <a:latin typeface="Arial" panose="020B0604020202020204" pitchFamily="34" charset="0"/>
                <a:ea typeface="微软雅黑" panose="020B0503020204020204" pitchFamily="34" charset="-122"/>
                <a:cs typeface="Arial" panose="020B0604020202020204" pitchFamily="34" charset="0"/>
              </a:defRPr>
            </a:lvl2pPr>
            <a:lvl3pPr>
              <a:defRPr>
                <a:latin typeface="Arial" panose="020B0604020202020204" pitchFamily="34" charset="0"/>
                <a:ea typeface="微软雅黑" panose="020B0503020204020204" pitchFamily="34" charset="-122"/>
                <a:cs typeface="Arial" panose="020B0604020202020204" pitchFamily="34" charset="0"/>
              </a:defRPr>
            </a:lvl3pPr>
            <a:lvl4pPr>
              <a:defRPr>
                <a:latin typeface="Arial" panose="020B0604020202020204" pitchFamily="34" charset="0"/>
                <a:ea typeface="微软雅黑" panose="020B0503020204020204" pitchFamily="34" charset="-122"/>
                <a:cs typeface="Arial" panose="020B0604020202020204" pitchFamily="34" charset="0"/>
              </a:defRPr>
            </a:lvl4pPr>
            <a:lvl5pPr>
              <a:defRPr>
                <a:latin typeface="Arial" panose="020B0604020202020204" pitchFamily="34" charset="0"/>
                <a:ea typeface="微软雅黑" panose="020B0503020204020204" pitchFamily="34" charset="-122"/>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Footer Placeholder 4"/>
          <p:cNvSpPr>
            <a:spLocks noGrp="1"/>
          </p:cNvSpPr>
          <p:nvPr>
            <p:ph type="ftr" sz="quarter" idx="3"/>
          </p:nvPr>
        </p:nvSpPr>
        <p:spPr bwMode="auto">
          <a:xfrm>
            <a:off x="3124200" y="6477000"/>
            <a:ext cx="2895600" cy="244475"/>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D27FE7A-82C5-4599-A672-9562D59442D6}" type="slidenum">
              <a:rPr kumimoji="0" lang="zh-CN" altLang="en-US"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rPr>
            </a:fld>
            <a:endParaRPr kumimoji="0" lang="en-US" altLang="zh-CN"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620688"/>
          </a:xfrm>
        </p:spPr>
        <p:txBody>
          <a:bodyPr/>
          <a:lstStyle>
            <a:lvl1pPr algn="l">
              <a:defRPr b="1">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latin typeface="Arial" panose="020B0604020202020204" pitchFamily="34" charset="0"/>
                <a:ea typeface="微软雅黑" panose="020B0503020204020204" pitchFamily="34" charset="-122"/>
                <a:cs typeface="Arial" panose="020B0604020202020204" pitchFamily="34" charset="0"/>
              </a:defRPr>
            </a:lvl1pPr>
            <a:lvl2pPr>
              <a:defRPr>
                <a:latin typeface="Arial" panose="020B0604020202020204" pitchFamily="34" charset="0"/>
                <a:ea typeface="微软雅黑" panose="020B0503020204020204" pitchFamily="34" charset="-122"/>
                <a:cs typeface="Arial" panose="020B0604020202020204" pitchFamily="34" charset="0"/>
              </a:defRPr>
            </a:lvl2pPr>
            <a:lvl3pPr>
              <a:defRPr>
                <a:latin typeface="Arial" panose="020B0604020202020204" pitchFamily="34" charset="0"/>
                <a:ea typeface="微软雅黑" panose="020B0503020204020204" pitchFamily="34" charset="-122"/>
                <a:cs typeface="Arial" panose="020B0604020202020204" pitchFamily="34" charset="0"/>
              </a:defRPr>
            </a:lvl3pPr>
            <a:lvl4pPr>
              <a:defRPr>
                <a:latin typeface="Arial" panose="020B0604020202020204" pitchFamily="34" charset="0"/>
                <a:ea typeface="微软雅黑" panose="020B0503020204020204" pitchFamily="34" charset="-122"/>
                <a:cs typeface="Arial" panose="020B0604020202020204" pitchFamily="34" charset="0"/>
              </a:defRPr>
            </a:lvl4pPr>
            <a:lvl5pPr>
              <a:defRPr>
                <a:latin typeface="Arial" panose="020B0604020202020204" pitchFamily="34" charset="0"/>
                <a:ea typeface="微软雅黑" panose="020B0503020204020204" pitchFamily="34" charset="-122"/>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Footer Placeholder 4"/>
          <p:cNvSpPr>
            <a:spLocks noGrp="1"/>
          </p:cNvSpPr>
          <p:nvPr>
            <p:ph type="ftr" sz="quarter" idx="3"/>
          </p:nvPr>
        </p:nvSpPr>
        <p:spPr bwMode="auto">
          <a:xfrm>
            <a:off x="3124200" y="6477000"/>
            <a:ext cx="2895600" cy="244475"/>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D27FE7A-82C5-4599-A672-9562D59442D6}" type="slidenum">
              <a:rPr kumimoji="0" lang="zh-CN" altLang="en-US"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rPr>
            </a:fld>
            <a:endParaRPr kumimoji="0" lang="en-US" altLang="zh-CN"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685800" y="2130428"/>
            <a:ext cx="7772400" cy="1470025"/>
          </a:xfrm>
        </p:spPr>
        <p:txBody>
          <a:bodyPr/>
          <a:lstStyle>
            <a:lvl1pPr>
              <a:defRPr/>
            </a:lvl1pPr>
          </a:lstStyle>
          <a:p>
            <a:r>
              <a:rPr lang="zh-CN" altLang="en-US"/>
              <a:t>单击此处编辑母版标题样式</a:t>
            </a:r>
            <a:endParaRPr lang="zh-CN" altLang="en-US"/>
          </a:p>
        </p:txBody>
      </p:sp>
      <p:sp>
        <p:nvSpPr>
          <p:cNvPr id="3076" name="Rectangle 4"/>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zh-CN" altLang="en-US"/>
              <a:t>单击此处编辑母版副标题样式</a:t>
            </a:r>
            <a:endParaRPr lang="zh-CN" altLang="en-US"/>
          </a:p>
        </p:txBody>
      </p:sp>
      <p:sp>
        <p:nvSpPr>
          <p:cNvPr id="3077" name="Rectangle 5"/>
          <p:cNvSpPr>
            <a:spLocks noGrp="1" noChangeArrowheads="1"/>
          </p:cNvSpPr>
          <p:nvPr>
            <p:ph type="dt" sz="half" idx="2"/>
          </p:nvPr>
        </p:nvSpPr>
        <p:spPr>
          <a:xfrm>
            <a:off x="457200" y="6245225"/>
            <a:ext cx="2133600" cy="476251"/>
          </a:xfrm>
          <a:prstGeom prst="rect">
            <a:avLst/>
          </a:prstGeom>
        </p:spPr>
        <p:txBody>
          <a:bodyPr/>
          <a:lstStyle>
            <a:lvl1pPr>
              <a:defRPr sz="1400">
                <a:solidFill>
                  <a:schemeClr val="bg1"/>
                </a:solidFill>
              </a:defRPr>
            </a:lvl1pPr>
          </a:lstStyle>
          <a:p>
            <a:fld id="{F5571382-9BDC-462F-B5E4-FBDA46381EEE}" type="datetime1">
              <a:rPr lang="zh-CN" altLang="en-US"/>
            </a:fld>
            <a:endParaRPr lang="en-US" altLang="zh-CN"/>
          </a:p>
        </p:txBody>
      </p:sp>
      <p:sp>
        <p:nvSpPr>
          <p:cNvPr id="3078" name="Rectangle 6"/>
          <p:cNvSpPr>
            <a:spLocks noGrp="1" noChangeArrowheads="1"/>
          </p:cNvSpPr>
          <p:nvPr>
            <p:ph type="ftr" sz="quarter" idx="3"/>
          </p:nvPr>
        </p:nvSpPr>
        <p:spPr>
          <a:xfrm>
            <a:off x="3124200" y="6245225"/>
            <a:ext cx="2895600" cy="476251"/>
          </a:xfrm>
        </p:spPr>
        <p:txBody>
          <a:bodyPr/>
          <a:lstStyle>
            <a:lvl1pPr>
              <a:defRPr sz="1400">
                <a:solidFill>
                  <a:schemeClr val="bg1"/>
                </a:solidFill>
              </a:defRPr>
            </a:lvl1pPr>
          </a:lstStyle>
          <a:p>
            <a:endParaRPr lang="en-US" altLang="zh-CN"/>
          </a:p>
        </p:txBody>
      </p:sp>
      <p:sp>
        <p:nvSpPr>
          <p:cNvPr id="3079" name="Rectangle 7"/>
          <p:cNvSpPr>
            <a:spLocks noGrp="1" noChangeArrowheads="1"/>
          </p:cNvSpPr>
          <p:nvPr>
            <p:ph type="sldNum" sz="quarter" idx="4"/>
          </p:nvPr>
        </p:nvSpPr>
        <p:spPr>
          <a:xfrm>
            <a:off x="6553200" y="6245225"/>
            <a:ext cx="2133600" cy="476251"/>
          </a:xfrm>
        </p:spPr>
        <p:txBody>
          <a:bodyPr/>
          <a:lstStyle>
            <a:lvl1pPr>
              <a:defRPr sz="2400">
                <a:solidFill>
                  <a:schemeClr val="bg1"/>
                </a:solidFill>
              </a:defRPr>
            </a:lvl1pPr>
          </a:lstStyle>
          <a:p>
            <a:fld id="{92BF16BF-D09B-4631-89FB-A242545824F1}"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7707747" cy="620688"/>
          </a:xfrm>
        </p:spPr>
        <p:txBody>
          <a:bodyPr/>
          <a:lstStyle>
            <a:lvl1pPr algn="l">
              <a:defRPr sz="3200" b="1">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latin typeface="Arial" panose="020B0604020202020204" pitchFamily="34" charset="0"/>
                <a:ea typeface="微软雅黑" panose="020B0503020204020204" pitchFamily="34" charset="-122"/>
                <a:cs typeface="Arial" panose="020B0604020202020204" pitchFamily="34" charset="0"/>
              </a:defRPr>
            </a:lvl1pPr>
            <a:lvl2pPr>
              <a:defRPr>
                <a:latin typeface="Arial" panose="020B0604020202020204" pitchFamily="34" charset="0"/>
                <a:ea typeface="微软雅黑" panose="020B0503020204020204" pitchFamily="34" charset="-122"/>
                <a:cs typeface="Arial" panose="020B0604020202020204" pitchFamily="34" charset="0"/>
              </a:defRPr>
            </a:lvl2pPr>
            <a:lvl3pPr>
              <a:defRPr>
                <a:latin typeface="Arial" panose="020B0604020202020204" pitchFamily="34" charset="0"/>
                <a:ea typeface="微软雅黑" panose="020B0503020204020204" pitchFamily="34" charset="-122"/>
                <a:cs typeface="Arial" panose="020B0604020202020204" pitchFamily="34" charset="0"/>
              </a:defRPr>
            </a:lvl3pPr>
            <a:lvl4pPr>
              <a:defRPr>
                <a:latin typeface="Arial" panose="020B0604020202020204" pitchFamily="34" charset="0"/>
                <a:ea typeface="微软雅黑" panose="020B0503020204020204" pitchFamily="34" charset="-122"/>
                <a:cs typeface="Arial" panose="020B0604020202020204" pitchFamily="34" charset="0"/>
              </a:defRPr>
            </a:lvl4pPr>
            <a:lvl5pPr>
              <a:defRPr>
                <a:latin typeface="Arial" panose="020B0604020202020204" pitchFamily="34" charset="0"/>
                <a:ea typeface="微软雅黑" panose="020B0503020204020204" pitchFamily="34" charset="-122"/>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9" name="圆角矩形 8"/>
          <p:cNvSpPr/>
          <p:nvPr userDrawn="1"/>
        </p:nvSpPr>
        <p:spPr>
          <a:xfrm>
            <a:off x="8174472" y="337926"/>
            <a:ext cx="868503" cy="202208"/>
          </a:xfrm>
          <a:prstGeom prst="roundRect">
            <a:avLst>
              <a:gd name="adj" fmla="val 0"/>
            </a:avLst>
          </a:prstGeom>
          <a:solidFill>
            <a:schemeClr val="bg1">
              <a:alpha val="30000"/>
            </a:schemeClr>
          </a:solidFill>
          <a:ln w="9525">
            <a:noFill/>
            <a:miter lim="800000"/>
          </a:ln>
          <a:effectLst>
            <a:outerShdw blurRad="50800" algn="tl" rotWithShape="0">
              <a:schemeClr val="bg1">
                <a:alpha val="80000"/>
              </a:schemeClr>
            </a:outerShdw>
          </a:effectLst>
        </p:spPr>
        <p:txBody>
          <a:bodyPr vert="horz" wrap="square" lIns="91440" tIns="0" rIns="91440" bIns="0" numCol="1" anchor="ctr" anchorCtr="0" compatLnSpc="1"/>
          <a:lstStyle/>
          <a:p>
            <a:pPr algn="ctr"/>
            <a:endParaRPr lang="zh-CN" altLang="en-US" sz="1600" b="1">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Slide Number Placeholder 5"/>
          <p:cNvSpPr txBox="1"/>
          <p:nvPr userDrawn="1"/>
        </p:nvSpPr>
        <p:spPr bwMode="auto">
          <a:xfrm>
            <a:off x="8173831" y="337736"/>
            <a:ext cx="868503" cy="202470"/>
          </a:xfrm>
          <a:prstGeom prst="rect">
            <a:avLst/>
          </a:prstGeom>
          <a:noFill/>
          <a:ln w="9525">
            <a:noFill/>
            <a:miter lim="800000"/>
          </a:ln>
          <a:effectLst/>
        </p:spPr>
        <p:txBody>
          <a:bodyPr vert="horz" wrap="square" lIns="91440" tIns="0" rIns="91440" bIns="0" numCol="1" anchor="ctr" anchorCtr="0" compatLnSpc="1"/>
          <a:lstStyle>
            <a:defPPr>
              <a:defRPr lang="en-US"/>
            </a:defPPr>
            <a:lvl1pPr algn="r" rtl="0" fontAlgn="base">
              <a:spcBef>
                <a:spcPct val="0"/>
              </a:spcBef>
              <a:spcAft>
                <a:spcPct val="0"/>
              </a:spcAft>
              <a:defRPr lang="zh-CN" altLang="en-US" sz="1000" b="1" kern="1200" smtClean="0">
                <a:solidFill>
                  <a:srgbClr val="B20000"/>
                </a:solidFill>
                <a:latin typeface="微软雅黑" panose="020B0503020204020204" pitchFamily="34" charset="-122"/>
                <a:ea typeface="微软雅黑" panose="020B0503020204020204" pitchFamily="34" charset="-122"/>
                <a:cs typeface="宋体" panose="02010600030101010101" pitchFamily="2" charset="-122"/>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algn="ctr"/>
            <a:r>
              <a:rPr lang="zh-CN" altLang="en-US" b="0" dirty="0">
                <a:solidFill>
                  <a:schemeClr val="bg1"/>
                </a:solidFill>
                <a:latin typeface="微软雅黑" panose="020B0503020204020204" pitchFamily="34" charset="-122"/>
                <a:ea typeface="微软雅黑" panose="020B0503020204020204" pitchFamily="34" charset="-122"/>
              </a:rPr>
              <a:t>第 </a:t>
            </a:r>
            <a:fld id="{F294C1FE-75BB-4979-8E7C-39D8DC972F6A}" type="slidenum">
              <a:rPr lang="en-US" altLang="zh-CN" b="0" dirty="0" smtClean="0">
                <a:solidFill>
                  <a:schemeClr val="bg1"/>
                </a:solidFill>
                <a:latin typeface="微软雅黑" panose="020B0503020204020204" pitchFamily="34" charset="-122"/>
                <a:ea typeface="微软雅黑" panose="020B0503020204020204" pitchFamily="34" charset="-122"/>
              </a:rPr>
            </a:fld>
            <a:r>
              <a:rPr b="0" dirty="0">
                <a:solidFill>
                  <a:schemeClr val="bg1"/>
                </a:solidFill>
                <a:latin typeface="微软雅黑" panose="020B0503020204020204" pitchFamily="34" charset="-122"/>
                <a:ea typeface="微软雅黑" panose="020B0503020204020204" pitchFamily="34" charset="-122"/>
              </a:rPr>
              <a:t> 页</a:t>
            </a:r>
            <a:endParaRPr b="0" dirty="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userDrawn="1"/>
        </p:nvSpPr>
        <p:spPr>
          <a:xfrm>
            <a:off x="8173303" y="87970"/>
            <a:ext cx="869031" cy="249773"/>
          </a:xfrm>
          <a:prstGeom prst="roundRect">
            <a:avLst>
              <a:gd name="adj" fmla="val 0"/>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rPr>
              <a:t>中国开源生态</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0"/>
            <a:ext cx="8229600" cy="620688"/>
          </a:xfrm>
        </p:spPr>
        <p:txBody>
          <a:bodyPr/>
          <a:lstStyle>
            <a:lvl1pPr algn="l">
              <a:defRPr b="1">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latin typeface="Arial" panose="020B0604020202020204" pitchFamily="34" charset="0"/>
                <a:ea typeface="微软雅黑" panose="020B0503020204020204" pitchFamily="34" charset="-122"/>
                <a:cs typeface="Arial" panose="020B0604020202020204" pitchFamily="34" charset="0"/>
              </a:defRPr>
            </a:lvl1pPr>
            <a:lvl2pPr>
              <a:defRPr>
                <a:latin typeface="Arial" panose="020B0604020202020204" pitchFamily="34" charset="0"/>
                <a:ea typeface="微软雅黑" panose="020B0503020204020204" pitchFamily="34" charset="-122"/>
                <a:cs typeface="Arial" panose="020B0604020202020204" pitchFamily="34" charset="0"/>
              </a:defRPr>
            </a:lvl2pPr>
            <a:lvl3pPr>
              <a:defRPr>
                <a:latin typeface="Arial" panose="020B0604020202020204" pitchFamily="34" charset="0"/>
                <a:ea typeface="微软雅黑" panose="020B0503020204020204" pitchFamily="34" charset="-122"/>
                <a:cs typeface="Arial" panose="020B0604020202020204" pitchFamily="34" charset="0"/>
              </a:defRPr>
            </a:lvl3pPr>
            <a:lvl4pPr>
              <a:defRPr>
                <a:latin typeface="Arial" panose="020B0604020202020204" pitchFamily="34" charset="0"/>
                <a:ea typeface="微软雅黑" panose="020B0503020204020204" pitchFamily="34" charset="-122"/>
                <a:cs typeface="Arial" panose="020B0604020202020204" pitchFamily="34" charset="0"/>
              </a:defRPr>
            </a:lvl4pPr>
            <a:lvl5pPr>
              <a:defRPr>
                <a:latin typeface="Arial" panose="020B0604020202020204" pitchFamily="34" charset="0"/>
                <a:ea typeface="微软雅黑" panose="020B0503020204020204" pitchFamily="34" charset="-122"/>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 name="矩形 5"/>
          <p:cNvSpPr/>
          <p:nvPr/>
        </p:nvSpPr>
        <p:spPr>
          <a:xfrm>
            <a:off x="0" y="0"/>
            <a:ext cx="9144000" cy="620713"/>
          </a:xfrm>
          <a:prstGeom prst="rect">
            <a:avLst/>
          </a:prstGeom>
          <a:gradFill flip="none" rotWithShape="1">
            <a:gsLst>
              <a:gs pos="0">
                <a:srgbClr val="0066AE"/>
              </a:gs>
              <a:gs pos="100000">
                <a:srgbClr val="0051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7" name="Rectangle 2"/>
          <p:cNvSpPr>
            <a:spLocks noGrp="1"/>
          </p:cNvSpPr>
          <p:nvPr>
            <p:ph type="title"/>
          </p:nvPr>
        </p:nvSpPr>
        <p:spPr>
          <a:xfrm>
            <a:off x="468313" y="0"/>
            <a:ext cx="8229600" cy="620713"/>
          </a:xfrm>
          <a:prstGeom prst="rect">
            <a:avLst/>
          </a:prstGeom>
          <a:noFill/>
          <a:ln w="9525">
            <a:noFill/>
          </a:ln>
        </p:spPr>
        <p:txBody>
          <a:bodyPr wrap="none" anchor="ctr"/>
          <a:p>
            <a:pPr lvl="0"/>
            <a:r>
              <a:rPr lang="zh-CN" altLang="en-US" dirty="0"/>
              <a:t>单击此处编辑母版标题</a:t>
            </a:r>
            <a:endParaRPr lang="zh-CN" altLang="en-US" dirty="0"/>
          </a:p>
        </p:txBody>
      </p:sp>
      <p:sp>
        <p:nvSpPr>
          <p:cNvPr id="1028" name="Rectangle 3"/>
          <p:cNvSpPr>
            <a:spLocks noGrp="1"/>
          </p:cNvSpPr>
          <p:nvPr>
            <p:ph type="body" idx="1"/>
          </p:nvPr>
        </p:nvSpPr>
        <p:spPr>
          <a:xfrm>
            <a:off x="457200" y="1600200"/>
            <a:ext cx="8229600" cy="47244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9" name="Rectangle 5"/>
          <p:cNvSpPr>
            <a:spLocks noGrp="1" noChangeArrowheads="1"/>
          </p:cNvSpPr>
          <p:nvPr>
            <p:ph type="ftr" sz="quarter" idx="3"/>
          </p:nvPr>
        </p:nvSpPr>
        <p:spPr bwMode="auto">
          <a:xfrm>
            <a:off x="3124200" y="6477000"/>
            <a:ext cx="2895600" cy="244475"/>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Arial" panose="020B0604020202020204" pitchFamily="34" charset="0"/>
                <a:ea typeface="宋体" panose="02010600030101010101" pitchFamily="2" charset="-122"/>
                <a:cs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030" name="Rectangle 6"/>
          <p:cNvSpPr>
            <a:spLocks noGrp="1" noChangeArrowheads="1"/>
          </p:cNvSpPr>
          <p:nvPr>
            <p:ph type="sldNum" sz="quarter" idx="4"/>
          </p:nvPr>
        </p:nvSpPr>
        <p:spPr bwMode="auto">
          <a:xfrm>
            <a:off x="7010400" y="6477000"/>
            <a:ext cx="2133600" cy="381000"/>
          </a:xfrm>
          <a:prstGeom prst="rect">
            <a:avLst/>
          </a:prstGeom>
          <a:noFill/>
          <a:ln w="9525">
            <a:noFill/>
            <a:miter lim="800000"/>
          </a:ln>
          <a:effectLst/>
        </p:spPr>
        <p:txBody>
          <a:bodyPr vert="horz" wrap="square" lIns="91440" tIns="45720" rIns="91440" bIns="45720" numCol="1" anchor="t" anchorCtr="0" compatLnSpc="1"/>
          <a:lstStyle>
            <a:lvl1pPr algn="r">
              <a:defRPr sz="1600">
                <a:solidFill>
                  <a:srgbClr val="003366"/>
                </a:solidFill>
                <a:latin typeface="Arial" panose="020B0604020202020204" pitchFamily="34" charset="0"/>
                <a:ea typeface="宋体" panose="02010600030101010101" pitchFamily="2" charset="-122"/>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D27FE7A-82C5-4599-A672-9562D59442D6}" type="slidenum">
              <a:rPr kumimoji="0" lang="zh-CN" altLang="en-US"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rPr>
            </a:fld>
            <a:endParaRPr kumimoji="0" lang="en-US" altLang="zh-CN" sz="1600" b="0" i="0" u="none" strike="noStrike" kern="1200" cap="none" spc="0" normalizeH="0" baseline="0" noProof="0">
              <a:ln>
                <a:noFill/>
              </a:ln>
              <a:solidFill>
                <a:srgbClr val="003366"/>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rtl="0" fontAlgn="base">
        <a:spcBef>
          <a:spcPct val="0"/>
        </a:spcBef>
        <a:spcAft>
          <a:spcPct val="0"/>
        </a:spcAft>
        <a:defRPr sz="3600" b="1">
          <a:solidFill>
            <a:schemeClr val="bg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2pPr>
      <a:lvl3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3pPr>
      <a:lvl4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4pPr>
      <a:lvl5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5pPr>
      <a:lvl6pPr marL="4572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6pPr>
      <a:lvl7pPr marL="9144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7pPr>
      <a:lvl8pPr marL="13716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8pPr>
      <a:lvl9pPr marL="18288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9pPr>
    </p:titleStyle>
    <p:bodyStyle>
      <a:lvl1pPr marL="342900" indent="-342900" algn="l" rtl="0" fontAlgn="base">
        <a:spcBef>
          <a:spcPct val="20000"/>
        </a:spcBef>
        <a:spcAft>
          <a:spcPct val="0"/>
        </a:spcAft>
        <a:buClr>
          <a:srgbClr val="003366"/>
        </a:buClr>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spcBef>
          <a:spcPct val="20000"/>
        </a:spcBef>
        <a:spcAft>
          <a:spcPct val="0"/>
        </a:spcAft>
        <a:buClr>
          <a:srgbClr val="003366"/>
        </a:buClr>
        <a:buChar char="–"/>
        <a:defRPr sz="28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spcBef>
          <a:spcPct val="20000"/>
        </a:spcBef>
        <a:spcAft>
          <a:spcPct val="0"/>
        </a:spcAft>
        <a:buClr>
          <a:srgbClr val="003366"/>
        </a:buClr>
        <a:buChar char="•"/>
        <a:defRPr sz="24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0" y="0"/>
            <a:ext cx="9144000" cy="620688"/>
          </a:xfrm>
          <a:prstGeom prst="rect">
            <a:avLst/>
          </a:prstGeom>
          <a:gradFill flip="none" rotWithShape="1">
            <a:gsLst>
              <a:gs pos="0">
                <a:srgbClr val="0066AE"/>
              </a:gs>
              <a:gs pos="100000">
                <a:srgbClr val="0051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Rectangle 2"/>
          <p:cNvSpPr>
            <a:spLocks noGrp="1" noChangeArrowheads="1"/>
          </p:cNvSpPr>
          <p:nvPr>
            <p:ph type="title"/>
          </p:nvPr>
        </p:nvSpPr>
        <p:spPr bwMode="auto">
          <a:xfrm>
            <a:off x="468313" y="0"/>
            <a:ext cx="8229600" cy="620688"/>
          </a:xfrm>
          <a:prstGeom prst="rect">
            <a:avLst/>
          </a:prstGeom>
          <a:noFill/>
          <a:ln w="9525">
            <a:noFill/>
            <a:miter lim="800000"/>
          </a:ln>
          <a:effectLst/>
        </p:spPr>
        <p:txBody>
          <a:bodyPr vert="horz" wrap="none" lIns="91440" tIns="45720" rIns="91440" bIns="45720" numCol="1" anchor="ctr" anchorCtr="0" compatLnSpc="1"/>
          <a:lstStyle/>
          <a:p>
            <a:pPr lvl="0"/>
            <a:r>
              <a:rPr lang="zh-CN" altLang="en-US" dirty="0"/>
              <a:t>单击此处编辑母版标题</a:t>
            </a:r>
            <a:endParaRPr lang="zh-CN" altLang="en-US" dirty="0"/>
          </a:p>
        </p:txBody>
      </p:sp>
      <p:sp>
        <p:nvSpPr>
          <p:cNvPr id="1027" name="Rectangle 3"/>
          <p:cNvSpPr>
            <a:spLocks noGrp="1" noChangeArrowheads="1"/>
          </p:cNvSpPr>
          <p:nvPr>
            <p:ph type="body" idx="1"/>
          </p:nvPr>
        </p:nvSpPr>
        <p:spPr bwMode="auto">
          <a:xfrm>
            <a:off x="457200" y="1600200"/>
            <a:ext cx="8229600" cy="47244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9" name="Rectangle 5"/>
          <p:cNvSpPr>
            <a:spLocks noGrp="1" noChangeArrowheads="1"/>
          </p:cNvSpPr>
          <p:nvPr>
            <p:ph type="ftr" sz="quarter" idx="3"/>
          </p:nvPr>
        </p:nvSpPr>
        <p:spPr bwMode="auto">
          <a:xfrm>
            <a:off x="3124200" y="6477001"/>
            <a:ext cx="2895600" cy="244475"/>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Arial" panose="020B0604020202020204" pitchFamily="34" charset="0"/>
                <a:ea typeface="宋体" panose="02010600030101010101" pitchFamily="2" charset="-122"/>
                <a:cs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7010400" y="6477000"/>
            <a:ext cx="2133600" cy="381000"/>
          </a:xfrm>
          <a:prstGeom prst="rect">
            <a:avLst/>
          </a:prstGeom>
          <a:noFill/>
          <a:ln w="9525">
            <a:noFill/>
            <a:miter lim="800000"/>
          </a:ln>
          <a:effectLst/>
        </p:spPr>
        <p:txBody>
          <a:bodyPr vert="horz" wrap="square" lIns="91440" tIns="45720" rIns="91440" bIns="45720" numCol="1" anchor="t" anchorCtr="0" compatLnSpc="1"/>
          <a:lstStyle>
            <a:lvl1pPr algn="r">
              <a:defRPr sz="1600">
                <a:solidFill>
                  <a:srgbClr val="003366"/>
                </a:solidFill>
                <a:latin typeface="Arial" panose="020B0604020202020204" pitchFamily="34" charset="0"/>
                <a:ea typeface="宋体" panose="02010600030101010101" pitchFamily="2" charset="-122"/>
                <a:cs typeface="宋体" panose="02010600030101010101" pitchFamily="2" charset="-122"/>
              </a:defRPr>
            </a:lvl1pPr>
          </a:lstStyle>
          <a:p>
            <a:fld id="{CD27FE7A-82C5-4599-A672-9562D59442D6}"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p:txStyles>
    <p:titleStyle>
      <a:lvl1pPr algn="l" rtl="0" fontAlgn="base">
        <a:spcBef>
          <a:spcPct val="0"/>
        </a:spcBef>
        <a:spcAft>
          <a:spcPct val="0"/>
        </a:spcAft>
        <a:defRPr sz="3600" b="1">
          <a:solidFill>
            <a:schemeClr val="bg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2pPr>
      <a:lvl3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3pPr>
      <a:lvl4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4pPr>
      <a:lvl5pPr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5pPr>
      <a:lvl6pPr marL="4572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6pPr>
      <a:lvl7pPr marL="9144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7pPr>
      <a:lvl8pPr marL="13716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8pPr>
      <a:lvl9pPr marL="1828800" algn="ctr" rtl="0"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9pPr>
    </p:titleStyle>
    <p:bodyStyle>
      <a:lvl1pPr marL="342900" indent="-342900" algn="l" rtl="0" fontAlgn="base">
        <a:spcBef>
          <a:spcPct val="20000"/>
        </a:spcBef>
        <a:spcAft>
          <a:spcPct val="0"/>
        </a:spcAft>
        <a:buClr>
          <a:srgbClr val="003366"/>
        </a:buClr>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spcBef>
          <a:spcPct val="20000"/>
        </a:spcBef>
        <a:spcAft>
          <a:spcPct val="0"/>
        </a:spcAft>
        <a:buClr>
          <a:srgbClr val="003366"/>
        </a:buClr>
        <a:buChar char="–"/>
        <a:defRPr sz="28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spcBef>
          <a:spcPct val="20000"/>
        </a:spcBef>
        <a:spcAft>
          <a:spcPct val="0"/>
        </a:spcAft>
        <a:buClr>
          <a:srgbClr val="003366"/>
        </a:buClr>
        <a:buChar char="•"/>
        <a:defRPr sz="24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jpe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0" Type="http://schemas.openxmlformats.org/officeDocument/2006/relationships/notesSlide" Target="../notesSlides/notesSlide1.xml"/><Relationship Id="rId2" Type="http://schemas.openxmlformats.org/officeDocument/2006/relationships/image" Target="../media/image2.png"/><Relationship Id="rId19" Type="http://schemas.openxmlformats.org/officeDocument/2006/relationships/slideLayout" Target="../slideLayouts/slideLayout1.xml"/><Relationship Id="rId18" Type="http://schemas.openxmlformats.org/officeDocument/2006/relationships/tags" Target="../tags/tag1.xml"/><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jpe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jpeg"/><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3.png"/><Relationship Id="rId3" Type="http://schemas.openxmlformats.org/officeDocument/2006/relationships/image" Target="../media/image46.png"/><Relationship Id="rId2" Type="http://schemas.openxmlformats.org/officeDocument/2006/relationships/image" Target="../media/image45.png"/><Relationship Id="rId10" Type="http://schemas.openxmlformats.org/officeDocument/2006/relationships/notesSlide" Target="../notesSlides/notesSlide10.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1.tiff"/><Relationship Id="rId7" Type="http://schemas.openxmlformats.org/officeDocument/2006/relationships/image" Target="../media/image6.png"/><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6.png"/><Relationship Id="rId2" Type="http://schemas.openxmlformats.org/officeDocument/2006/relationships/image" Target="../media/image50.png"/><Relationship Id="rId19" Type="http://schemas.openxmlformats.org/officeDocument/2006/relationships/notesSlide" Target="../notesSlides/notesSlide13.xml"/><Relationship Id="rId18" Type="http://schemas.openxmlformats.org/officeDocument/2006/relationships/slideLayout" Target="../slideLayouts/slideLayout2.xml"/><Relationship Id="rId17" Type="http://schemas.openxmlformats.org/officeDocument/2006/relationships/image" Target="../media/image51.png"/><Relationship Id="rId16" Type="http://schemas.openxmlformats.org/officeDocument/2006/relationships/image" Target="../media/image39.png"/><Relationship Id="rId15" Type="http://schemas.openxmlformats.org/officeDocument/2006/relationships/image" Target="../media/image17.png"/><Relationship Id="rId14" Type="http://schemas.openxmlformats.org/officeDocument/2006/relationships/image" Target="../media/image15.png"/><Relationship Id="rId13" Type="http://schemas.openxmlformats.org/officeDocument/2006/relationships/image" Target="../media/image14.jpeg"/><Relationship Id="rId12" Type="http://schemas.openxmlformats.org/officeDocument/2006/relationships/image" Target="../media/image13.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2.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jpeg"/></Relationships>
</file>

<file path=ppt/slides/_rels/slide19.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22.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4" Type="http://schemas.openxmlformats.org/officeDocument/2006/relationships/notesSlide" Target="../notesSlides/notesSlide22.xml"/><Relationship Id="rId13" Type="http://schemas.openxmlformats.org/officeDocument/2006/relationships/slideLayout" Target="../slideLayouts/slideLayout2.xml"/><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25.jpe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png"/><Relationship Id="rId17" Type="http://schemas.openxmlformats.org/officeDocument/2006/relationships/notesSlide" Target="../notesSlides/notesSlide3.xml"/><Relationship Id="rId16" Type="http://schemas.openxmlformats.org/officeDocument/2006/relationships/slideLayout" Target="../slideLayouts/slideLayout2.xml"/><Relationship Id="rId15" Type="http://schemas.openxmlformats.org/officeDocument/2006/relationships/image" Target="../media/image28.png"/><Relationship Id="rId14" Type="http://schemas.openxmlformats.org/officeDocument/2006/relationships/image" Target="../media/image15.png"/><Relationship Id="rId13" Type="http://schemas.openxmlformats.org/officeDocument/2006/relationships/image" Target="../media/image3.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4.jpe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15.pn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37.emf"/><Relationship Id="rId2" Type="http://schemas.openxmlformats.org/officeDocument/2006/relationships/image" Target="../media/image36.png"/><Relationship Id="rId16" Type="http://schemas.openxmlformats.org/officeDocument/2006/relationships/notesSlide" Target="../notesSlides/notesSlide6.xml"/><Relationship Id="rId15" Type="http://schemas.openxmlformats.org/officeDocument/2006/relationships/slideLayout" Target="../slideLayouts/slideLayout2.xml"/><Relationship Id="rId14" Type="http://schemas.openxmlformats.org/officeDocument/2006/relationships/image" Target="../media/image43.png"/><Relationship Id="rId13" Type="http://schemas.openxmlformats.org/officeDocument/2006/relationships/image" Target="../media/image1.jpeg"/><Relationship Id="rId12" Type="http://schemas.openxmlformats.org/officeDocument/2006/relationships/image" Target="../media/image42.emf"/><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图片 26" descr="开源中国.jpg"/>
          <p:cNvPicPr>
            <a:picLocks noChangeAspect="1"/>
          </p:cNvPicPr>
          <p:nvPr/>
        </p:nvPicPr>
        <p:blipFill>
          <a:blip r:embed="rId1"/>
          <a:stretch>
            <a:fillRect/>
          </a:stretch>
        </p:blipFill>
        <p:spPr>
          <a:xfrm>
            <a:off x="615950" y="5518150"/>
            <a:ext cx="1214438" cy="373063"/>
          </a:xfrm>
          <a:prstGeom prst="rect">
            <a:avLst/>
          </a:prstGeom>
          <a:noFill/>
          <a:ln w="9525">
            <a:noFill/>
          </a:ln>
        </p:spPr>
      </p:pic>
      <p:pic>
        <p:nvPicPr>
          <p:cNvPr id="7171" name="图片 31" descr="华三logo.png"/>
          <p:cNvPicPr>
            <a:picLocks noChangeAspect="1"/>
          </p:cNvPicPr>
          <p:nvPr/>
        </p:nvPicPr>
        <p:blipFill>
          <a:blip r:embed="rId2"/>
          <a:stretch>
            <a:fillRect/>
          </a:stretch>
        </p:blipFill>
        <p:spPr>
          <a:xfrm>
            <a:off x="8008938" y="5584825"/>
            <a:ext cx="641350" cy="274638"/>
          </a:xfrm>
          <a:prstGeom prst="rect">
            <a:avLst/>
          </a:prstGeom>
          <a:noFill/>
          <a:ln w="9525">
            <a:noFill/>
          </a:ln>
        </p:spPr>
      </p:pic>
      <p:pic>
        <p:nvPicPr>
          <p:cNvPr id="7172" name="Picture 21"/>
          <p:cNvPicPr>
            <a:picLocks noChangeAspect="1"/>
          </p:cNvPicPr>
          <p:nvPr/>
        </p:nvPicPr>
        <p:blipFill>
          <a:blip r:embed="rId3"/>
          <a:stretch>
            <a:fillRect/>
          </a:stretch>
        </p:blipFill>
        <p:spPr>
          <a:xfrm>
            <a:off x="5429250" y="5503863"/>
            <a:ext cx="1119188" cy="346075"/>
          </a:xfrm>
          <a:prstGeom prst="rect">
            <a:avLst/>
          </a:prstGeom>
          <a:noFill/>
          <a:ln w="9525">
            <a:noFill/>
          </a:ln>
        </p:spPr>
      </p:pic>
      <p:pic>
        <p:nvPicPr>
          <p:cNvPr id="7173" name="Picture 22"/>
          <p:cNvPicPr>
            <a:picLocks noChangeAspect="1"/>
          </p:cNvPicPr>
          <p:nvPr/>
        </p:nvPicPr>
        <p:blipFill>
          <a:blip r:embed="rId4"/>
          <a:stretch>
            <a:fillRect/>
          </a:stretch>
        </p:blipFill>
        <p:spPr>
          <a:xfrm>
            <a:off x="4241800" y="5311775"/>
            <a:ext cx="1196975" cy="741363"/>
          </a:xfrm>
          <a:prstGeom prst="rect">
            <a:avLst/>
          </a:prstGeom>
          <a:noFill/>
          <a:ln w="9525">
            <a:noFill/>
          </a:ln>
        </p:spPr>
      </p:pic>
      <p:pic>
        <p:nvPicPr>
          <p:cNvPr id="7174" name="Picture 24"/>
          <p:cNvPicPr>
            <a:picLocks noChangeAspect="1"/>
          </p:cNvPicPr>
          <p:nvPr/>
        </p:nvPicPr>
        <p:blipFill>
          <a:blip r:embed="rId5"/>
          <a:stretch>
            <a:fillRect/>
          </a:stretch>
        </p:blipFill>
        <p:spPr>
          <a:xfrm>
            <a:off x="3076575" y="5307013"/>
            <a:ext cx="1119188" cy="698500"/>
          </a:xfrm>
          <a:prstGeom prst="rect">
            <a:avLst/>
          </a:prstGeom>
          <a:noFill/>
          <a:ln w="9525">
            <a:noFill/>
          </a:ln>
        </p:spPr>
      </p:pic>
      <p:pic>
        <p:nvPicPr>
          <p:cNvPr id="7175" name="Picture 28"/>
          <p:cNvPicPr>
            <a:picLocks noChangeAspect="1"/>
          </p:cNvPicPr>
          <p:nvPr/>
        </p:nvPicPr>
        <p:blipFill>
          <a:blip r:embed="rId6"/>
          <a:stretch>
            <a:fillRect/>
          </a:stretch>
        </p:blipFill>
        <p:spPr>
          <a:xfrm>
            <a:off x="6577013" y="5537200"/>
            <a:ext cx="1301750" cy="344488"/>
          </a:xfrm>
          <a:prstGeom prst="rect">
            <a:avLst/>
          </a:prstGeom>
          <a:noFill/>
          <a:ln w="9525">
            <a:noFill/>
          </a:ln>
        </p:spPr>
      </p:pic>
      <p:sp>
        <p:nvSpPr>
          <p:cNvPr id="7176" name="文本框 55"/>
          <p:cNvSpPr txBox="1"/>
          <p:nvPr/>
        </p:nvSpPr>
        <p:spPr>
          <a:xfrm>
            <a:off x="662305" y="2387600"/>
            <a:ext cx="8059738" cy="1322070"/>
          </a:xfrm>
          <a:prstGeom prst="rect">
            <a:avLst/>
          </a:prstGeom>
          <a:noFill/>
          <a:ln w="9525">
            <a:noFill/>
          </a:ln>
        </p:spPr>
        <p:txBody>
          <a:bodyPr>
            <a:spAutoFit/>
          </a:bodyPr>
          <a:p>
            <a:pPr eaLnBrk="1" hangingPunct="1"/>
            <a:r>
              <a:rPr lang="zh-CN" altLang="en-US" sz="4000" b="1" dirty="0">
                <a:solidFill>
                  <a:srgbClr val="C00000"/>
                </a:solidFill>
                <a:latin typeface="微软雅黑" panose="020B0503020204020204" pitchFamily="34" charset="-122"/>
                <a:ea typeface="微软雅黑" panose="020B0503020204020204" pitchFamily="34" charset="-122"/>
              </a:rPr>
              <a:t>云计算和大数据开源社区生态系统</a:t>
            </a:r>
            <a:endParaRPr lang="zh-CN" altLang="en-US" sz="4000" b="1"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4000" b="1" dirty="0">
                <a:solidFill>
                  <a:srgbClr val="C00000"/>
                </a:solidFill>
                <a:latin typeface="微软雅黑" panose="020B0503020204020204" pitchFamily="34" charset="-122"/>
                <a:ea typeface="微软雅黑" panose="020B0503020204020204" pitchFamily="34" charset="-122"/>
              </a:rPr>
              <a:t>项目简介</a:t>
            </a:r>
            <a:endParaRPr lang="zh-CN" altLang="en-US" sz="4000" b="1" dirty="0">
              <a:solidFill>
                <a:srgbClr val="C00000"/>
              </a:solidFill>
              <a:latin typeface="微软雅黑" panose="020B0503020204020204" pitchFamily="34" charset="-122"/>
              <a:ea typeface="微软雅黑" panose="020B0503020204020204" pitchFamily="34" charset="-122"/>
            </a:endParaRPr>
          </a:p>
        </p:txBody>
      </p:sp>
      <p:sp>
        <p:nvSpPr>
          <p:cNvPr id="7177" name="文本框 56"/>
          <p:cNvSpPr txBox="1"/>
          <p:nvPr/>
        </p:nvSpPr>
        <p:spPr>
          <a:xfrm>
            <a:off x="14288" y="0"/>
            <a:ext cx="9129712" cy="592138"/>
          </a:xfrm>
          <a:prstGeom prst="rect">
            <a:avLst/>
          </a:prstGeom>
          <a:noFill/>
          <a:ln w="9525">
            <a:noFill/>
          </a:ln>
        </p:spPr>
        <p:txBody>
          <a:bodyPr anchor="ctr"/>
          <a:p>
            <a:pPr algn="ctr" eaLnBrk="1" hangingPunct="1"/>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6" name="TextBox 3"/>
          <p:cNvSpPr txBox="1">
            <a:spLocks noChangeArrowheads="1"/>
          </p:cNvSpPr>
          <p:nvPr/>
        </p:nvSpPr>
        <p:spPr bwMode="auto">
          <a:xfrm>
            <a:off x="0" y="1028700"/>
            <a:ext cx="9144000" cy="1235075"/>
          </a:xfrm>
          <a:prstGeom prst="rect">
            <a:avLst/>
          </a:prstGeom>
          <a:solidFill>
            <a:schemeClr val="bg1">
              <a:lumMod val="95000"/>
            </a:schemeClr>
          </a:solidFill>
          <a:ln w="9525">
            <a:noFill/>
            <a:miter lim="800000"/>
          </a:ln>
          <a:effectLst/>
        </p:spPr>
        <p:txBody>
          <a:bodyPr wrap="square" anchor="ctr" anchorCtr="0">
            <a:noAutofit/>
          </a:bodyPr>
          <a:lstStyle>
            <a:defPPr>
              <a:defRPr lang="zh-CN"/>
            </a:defPPr>
            <a:lvl1pPr algn="ctr">
              <a:defRPr sz="3600" b="1" spc="5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marR="0" lvl="0" indent="0" algn="just" defTabSz="914400" rtl="0" eaLnBrk="1" fontAlgn="base" latinLnBrk="0" hangingPunct="1">
              <a:lnSpc>
                <a:spcPct val="100000"/>
              </a:lnSpc>
              <a:spcBef>
                <a:spcPts val="400"/>
              </a:spcBef>
              <a:spcAft>
                <a:spcPct val="0"/>
              </a:spcAft>
              <a:buClrTx/>
              <a:buSzTx/>
              <a:buFontTx/>
              <a:buNone/>
              <a:defRPr/>
            </a:pPr>
            <a:r>
              <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专项：云计算和大数据</a:t>
            </a:r>
            <a:endPar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base" latinLnBrk="0" hangingPunct="1">
              <a:lnSpc>
                <a:spcPct val="100000"/>
              </a:lnSpc>
              <a:spcBef>
                <a:spcPts val="400"/>
              </a:spcBef>
              <a:spcAft>
                <a:spcPct val="0"/>
              </a:spcAft>
              <a:buClrTx/>
              <a:buSzTx/>
              <a:buFontTx/>
              <a:buNone/>
              <a:defRPr/>
            </a:pPr>
            <a:r>
              <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方向：基于云模式和数据驱动的新型软件</a:t>
            </a:r>
            <a:endParaRPr kumimoji="0" lang="en-US" altLang="zh-CN"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1" fontAlgn="base" latinLnBrk="0" hangingPunct="1">
              <a:lnSpc>
                <a:spcPct val="100000"/>
              </a:lnSpc>
              <a:spcBef>
                <a:spcPts val="400"/>
              </a:spcBef>
              <a:spcAft>
                <a:spcPct val="0"/>
              </a:spcAft>
              <a:buClrTx/>
              <a:buSzTx/>
              <a:buFontTx/>
              <a:buNone/>
              <a:defRPr/>
            </a:pPr>
            <a:r>
              <a:rPr kumimoji="0" lang="en-US" altLang="zh-CN"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任务：云计算和大数据开源社区生态系统（应用示范类） 	</a:t>
            </a:r>
            <a:endPar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180" name="图片 16"/>
          <p:cNvPicPr>
            <a:picLocks noChangeAspect="1"/>
          </p:cNvPicPr>
          <p:nvPr/>
        </p:nvPicPr>
        <p:blipFill>
          <a:blip r:embed="rId7"/>
          <a:stretch>
            <a:fillRect/>
          </a:stretch>
        </p:blipFill>
        <p:spPr>
          <a:xfrm>
            <a:off x="2860675" y="5013325"/>
            <a:ext cx="1233488" cy="390525"/>
          </a:xfrm>
          <a:prstGeom prst="rect">
            <a:avLst/>
          </a:prstGeom>
          <a:noFill/>
          <a:ln w="9525">
            <a:noFill/>
          </a:ln>
        </p:spPr>
      </p:pic>
      <p:pic>
        <p:nvPicPr>
          <p:cNvPr id="7181" name="Picture 125"/>
          <p:cNvPicPr>
            <a:picLocks noChangeAspect="1"/>
          </p:cNvPicPr>
          <p:nvPr/>
        </p:nvPicPr>
        <p:blipFill>
          <a:blip r:embed="rId8"/>
          <a:stretch>
            <a:fillRect/>
          </a:stretch>
        </p:blipFill>
        <p:spPr>
          <a:xfrm>
            <a:off x="7486650" y="5054600"/>
            <a:ext cx="773113" cy="327025"/>
          </a:xfrm>
          <a:prstGeom prst="rect">
            <a:avLst/>
          </a:prstGeom>
          <a:noFill/>
          <a:ln w="9525">
            <a:noFill/>
          </a:ln>
        </p:spPr>
      </p:pic>
      <p:grpSp>
        <p:nvGrpSpPr>
          <p:cNvPr id="7182" name="组合 21"/>
          <p:cNvGrpSpPr>
            <a:grpSpLocks noChangeAspect="1"/>
          </p:cNvGrpSpPr>
          <p:nvPr/>
        </p:nvGrpSpPr>
        <p:grpSpPr>
          <a:xfrm>
            <a:off x="5915025" y="5046663"/>
            <a:ext cx="1374775" cy="352425"/>
            <a:chOff x="4788024" y="4386405"/>
            <a:chExt cx="1488036" cy="381070"/>
          </a:xfrm>
        </p:grpSpPr>
        <p:pic>
          <p:nvPicPr>
            <p:cNvPr id="7190" name="Picture 6"/>
            <p:cNvPicPr>
              <a:picLocks noChangeAspect="1"/>
            </p:cNvPicPr>
            <p:nvPr/>
          </p:nvPicPr>
          <p:blipFill>
            <a:blip r:embed="rId9"/>
            <a:stretch>
              <a:fillRect/>
            </a:stretch>
          </p:blipFill>
          <p:spPr>
            <a:xfrm>
              <a:off x="4788024" y="4387693"/>
              <a:ext cx="406433" cy="379782"/>
            </a:xfrm>
            <a:prstGeom prst="rect">
              <a:avLst/>
            </a:prstGeom>
            <a:noFill/>
            <a:ln w="9525">
              <a:noFill/>
            </a:ln>
          </p:spPr>
        </p:pic>
        <p:pic>
          <p:nvPicPr>
            <p:cNvPr id="7191" name="Picture 7"/>
            <p:cNvPicPr>
              <a:picLocks noChangeAspect="1"/>
            </p:cNvPicPr>
            <p:nvPr/>
          </p:nvPicPr>
          <p:blipFill>
            <a:blip r:embed="rId10"/>
            <a:stretch>
              <a:fillRect/>
            </a:stretch>
          </p:blipFill>
          <p:spPr>
            <a:xfrm>
              <a:off x="5212389" y="4386405"/>
              <a:ext cx="1063671" cy="375041"/>
            </a:xfrm>
            <a:prstGeom prst="rect">
              <a:avLst/>
            </a:prstGeom>
            <a:noFill/>
            <a:ln w="9525">
              <a:noFill/>
            </a:ln>
          </p:spPr>
        </p:pic>
      </p:grpSp>
      <p:pic>
        <p:nvPicPr>
          <p:cNvPr id="7183" name="图片 28" descr="中科院云中心.jpg"/>
          <p:cNvPicPr>
            <a:picLocks noChangeAspect="1"/>
          </p:cNvPicPr>
          <p:nvPr/>
        </p:nvPicPr>
        <p:blipFill>
          <a:blip r:embed="rId11"/>
          <a:srcRect l="25166" r="27747"/>
          <a:stretch>
            <a:fillRect/>
          </a:stretch>
        </p:blipFill>
        <p:spPr>
          <a:xfrm>
            <a:off x="5451475" y="5922963"/>
            <a:ext cx="487363" cy="465137"/>
          </a:xfrm>
          <a:prstGeom prst="rect">
            <a:avLst/>
          </a:prstGeom>
          <a:noFill/>
          <a:ln w="9525">
            <a:noFill/>
          </a:ln>
        </p:spPr>
      </p:pic>
      <p:pic>
        <p:nvPicPr>
          <p:cNvPr id="7184" name="图片 30" descr="微信图片_20180208111132.png"/>
          <p:cNvPicPr>
            <a:picLocks noChangeAspect="1"/>
          </p:cNvPicPr>
          <p:nvPr/>
        </p:nvPicPr>
        <p:blipFill>
          <a:blip r:embed="rId12"/>
          <a:stretch>
            <a:fillRect/>
          </a:stretch>
        </p:blipFill>
        <p:spPr>
          <a:xfrm>
            <a:off x="4354513" y="6002338"/>
            <a:ext cx="974725" cy="360362"/>
          </a:xfrm>
          <a:prstGeom prst="rect">
            <a:avLst/>
          </a:prstGeom>
          <a:noFill/>
          <a:ln w="9525">
            <a:noFill/>
          </a:ln>
        </p:spPr>
      </p:pic>
      <p:pic>
        <p:nvPicPr>
          <p:cNvPr id="7185" name="Picture 25"/>
          <p:cNvPicPr>
            <a:picLocks noChangeAspect="1"/>
          </p:cNvPicPr>
          <p:nvPr/>
        </p:nvPicPr>
        <p:blipFill>
          <a:blip r:embed="rId13"/>
          <a:stretch>
            <a:fillRect/>
          </a:stretch>
        </p:blipFill>
        <p:spPr>
          <a:xfrm>
            <a:off x="695325" y="6018213"/>
            <a:ext cx="2376488" cy="325437"/>
          </a:xfrm>
          <a:prstGeom prst="rect">
            <a:avLst/>
          </a:prstGeom>
          <a:noFill/>
          <a:ln w="9525">
            <a:noFill/>
          </a:ln>
        </p:spPr>
      </p:pic>
      <p:pic>
        <p:nvPicPr>
          <p:cNvPr id="7186" name="图片 27" descr="西南大学.jpg"/>
          <p:cNvPicPr>
            <a:picLocks noChangeAspect="1"/>
          </p:cNvPicPr>
          <p:nvPr/>
        </p:nvPicPr>
        <p:blipFill>
          <a:blip r:embed="rId14"/>
          <a:stretch>
            <a:fillRect/>
          </a:stretch>
        </p:blipFill>
        <p:spPr>
          <a:xfrm>
            <a:off x="3152775" y="6011863"/>
            <a:ext cx="1095375" cy="312737"/>
          </a:xfrm>
          <a:prstGeom prst="rect">
            <a:avLst/>
          </a:prstGeom>
          <a:noFill/>
          <a:ln w="9525">
            <a:noFill/>
          </a:ln>
        </p:spPr>
      </p:pic>
      <p:pic>
        <p:nvPicPr>
          <p:cNvPr id="7187" name="图片 1"/>
          <p:cNvPicPr>
            <a:picLocks noChangeAspect="1"/>
          </p:cNvPicPr>
          <p:nvPr/>
        </p:nvPicPr>
        <p:blipFill>
          <a:blip r:embed="rId15"/>
          <a:stretch>
            <a:fillRect/>
          </a:stretch>
        </p:blipFill>
        <p:spPr>
          <a:xfrm>
            <a:off x="1960563" y="5534025"/>
            <a:ext cx="982662" cy="300038"/>
          </a:xfrm>
          <a:prstGeom prst="rect">
            <a:avLst/>
          </a:prstGeom>
          <a:noFill/>
          <a:ln w="9525">
            <a:noFill/>
          </a:ln>
        </p:spPr>
      </p:pic>
      <p:pic>
        <p:nvPicPr>
          <p:cNvPr id="7188" name="图片 2"/>
          <p:cNvPicPr>
            <a:picLocks noChangeAspect="1"/>
          </p:cNvPicPr>
          <p:nvPr/>
        </p:nvPicPr>
        <p:blipFill>
          <a:blip r:embed="rId16"/>
          <a:stretch>
            <a:fillRect/>
          </a:stretch>
        </p:blipFill>
        <p:spPr>
          <a:xfrm>
            <a:off x="727075" y="5026025"/>
            <a:ext cx="1965325" cy="376238"/>
          </a:xfrm>
          <a:prstGeom prst="rect">
            <a:avLst/>
          </a:prstGeom>
          <a:noFill/>
          <a:ln w="9525">
            <a:noFill/>
          </a:ln>
        </p:spPr>
      </p:pic>
      <p:pic>
        <p:nvPicPr>
          <p:cNvPr id="7189" name="图片 4"/>
          <p:cNvPicPr>
            <a:picLocks noChangeAspect="1"/>
          </p:cNvPicPr>
          <p:nvPr/>
        </p:nvPicPr>
        <p:blipFill>
          <a:blip r:embed="rId17"/>
          <a:stretch>
            <a:fillRect/>
          </a:stretch>
        </p:blipFill>
        <p:spPr>
          <a:xfrm>
            <a:off x="4248150" y="5065713"/>
            <a:ext cx="1522413" cy="338137"/>
          </a:xfrm>
          <a:prstGeom prst="rect">
            <a:avLst/>
          </a:prstGeom>
          <a:noFill/>
          <a:ln w="9525">
            <a:noFill/>
          </a:ln>
        </p:spPr>
      </p:pic>
      <p:sp>
        <p:nvSpPr>
          <p:cNvPr id="2" name="文本框 57"/>
          <p:cNvSpPr txBox="1"/>
          <p:nvPr/>
        </p:nvSpPr>
        <p:spPr>
          <a:xfrm>
            <a:off x="400050" y="3996690"/>
            <a:ext cx="7875905" cy="521970"/>
          </a:xfrm>
          <a:prstGeom prst="rect">
            <a:avLst/>
          </a:prstGeom>
          <a:noFill/>
          <a:ln w="9525">
            <a:noFill/>
          </a:ln>
        </p:spPr>
        <p:txBody>
          <a:bodyPr wrap="square">
            <a:spAutoFit/>
          </a:bodyPr>
          <a:p>
            <a:pPr algn="ctr" eaLnBrk="1" hangingPunct="1">
              <a:spcAft>
                <a:spcPts val="600"/>
              </a:spcAft>
            </a:pPr>
            <a:r>
              <a:rPr lang="zh-CN" altLang="en-US" sz="2800" dirty="0">
                <a:latin typeface="微软雅黑" panose="020B0503020204020204" pitchFamily="34" charset="-122"/>
                <a:ea typeface="微软雅黑" panose="020B0503020204020204" pitchFamily="34" charset="-122"/>
              </a:rPr>
              <a:t>中国电子技术标准化研究院  杨丽蕴</a:t>
            </a:r>
            <a:endParaRPr lang="zh-CN" altLang="en-US" sz="2800" dirty="0">
              <a:latin typeface="微软雅黑" panose="020B0503020204020204" pitchFamily="34" charset="-122"/>
              <a:ea typeface="微软雅黑" panose="020B0503020204020204" pitchFamily="34" charset="-122"/>
            </a:endParaRPr>
          </a:p>
        </p:txBody>
      </p:sp>
    </p:spTree>
    <p:custDataLst>
      <p:tags r:id="rId18"/>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a:spLocks noGrp="1"/>
          </p:cNvSpPr>
          <p:nvPr>
            <p:ph type="title"/>
          </p:nvPr>
        </p:nvSpPr>
        <p:spPr>
          <a:xfrm>
            <a:off x="468313" y="0"/>
            <a:ext cx="8229600"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项目研究任务</a:t>
            </a:r>
            <a:endParaRPr lang="zh-CN" altLang="en-US" dirty="0">
              <a:latin typeface="微软雅黑" panose="020B0503020204020204" pitchFamily="34" charset="-122"/>
              <a:ea typeface="微软雅黑" panose="020B0503020204020204" pitchFamily="34" charset="-122"/>
              <a:cs typeface="+mj-cs"/>
            </a:endParaRPr>
          </a:p>
        </p:txBody>
      </p:sp>
      <p:grpSp>
        <p:nvGrpSpPr>
          <p:cNvPr id="19459" name="组合 114"/>
          <p:cNvGrpSpPr/>
          <p:nvPr/>
        </p:nvGrpSpPr>
        <p:grpSpPr>
          <a:xfrm>
            <a:off x="179388" y="730250"/>
            <a:ext cx="8805862" cy="5938838"/>
            <a:chOff x="1115616" y="821730"/>
            <a:chExt cx="7337786" cy="5584749"/>
          </a:xfrm>
        </p:grpSpPr>
        <p:cxnSp>
          <p:nvCxnSpPr>
            <p:cNvPr id="116" name="直接连接符 115"/>
            <p:cNvCxnSpPr/>
            <p:nvPr/>
          </p:nvCxnSpPr>
          <p:spPr>
            <a:xfrm>
              <a:off x="1275610" y="4504695"/>
              <a:ext cx="6810086" cy="0"/>
            </a:xfrm>
            <a:prstGeom prst="line">
              <a:avLst/>
            </a:prstGeom>
            <a:ln w="12700">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a:off x="1250751" y="5633773"/>
              <a:ext cx="6810086" cy="0"/>
            </a:xfrm>
            <a:prstGeom prst="line">
              <a:avLst/>
            </a:prstGeom>
            <a:ln w="12700">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8" name="直接连接符 117"/>
            <p:cNvCxnSpPr/>
            <p:nvPr/>
          </p:nvCxnSpPr>
          <p:spPr>
            <a:xfrm>
              <a:off x="1261263" y="2806079"/>
              <a:ext cx="6810086" cy="0"/>
            </a:xfrm>
            <a:prstGeom prst="line">
              <a:avLst/>
            </a:prstGeom>
            <a:ln w="12700">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9" name="矩形 118"/>
            <p:cNvSpPr/>
            <p:nvPr/>
          </p:nvSpPr>
          <p:spPr>
            <a:xfrm>
              <a:off x="1116332" y="1448507"/>
              <a:ext cx="539429" cy="542710"/>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开源社区生态系统</a:t>
              </a:r>
              <a:endPar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0" name="圆角矩形 119"/>
            <p:cNvSpPr/>
            <p:nvPr/>
          </p:nvSpPr>
          <p:spPr bwMode="auto">
            <a:xfrm>
              <a:off x="1918797" y="1542093"/>
              <a:ext cx="1933123" cy="981885"/>
            </a:xfrm>
            <a:prstGeom prst="roundRect">
              <a:avLst>
                <a:gd name="adj" fmla="val 6040"/>
              </a:avLst>
            </a:prstGeom>
            <a:solidFill>
              <a:schemeClr val="bg1"/>
            </a:solidFill>
            <a:ln w="12700" cap="flat" cmpd="sng" algn="ctr">
              <a:solidFill>
                <a:srgbClr val="00B050"/>
              </a:solidFill>
              <a:prstDash val="solid"/>
              <a:miter lim="800000"/>
            </a:ln>
            <a:effectLst/>
          </p:spPr>
          <p:txBody>
            <a:bodyPr wrap="none" lIns="36000" rIns="3600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1" name="矩形 120"/>
            <p:cNvSpPr/>
            <p:nvPr/>
          </p:nvSpPr>
          <p:spPr>
            <a:xfrm>
              <a:off x="1115616" y="5911155"/>
              <a:ext cx="542716" cy="390751"/>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理论技术体系</a:t>
              </a:r>
              <a:endPar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466" name="矩形 121"/>
            <p:cNvSpPr/>
            <p:nvPr/>
          </p:nvSpPr>
          <p:spPr>
            <a:xfrm>
              <a:off x="3504446" y="1767965"/>
              <a:ext cx="375135" cy="477585"/>
            </a:xfrm>
            <a:prstGeom prst="rect">
              <a:avLst/>
            </a:prstGeom>
            <a:noFill/>
            <a:ln w="9525">
              <a:noFill/>
            </a:ln>
          </p:spPr>
          <p:txBody>
            <a:bodyPr lIns="36000" rIns="36000" anchor="ctr">
              <a:spAutoFit/>
            </a:bodyPr>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开源</a:t>
              </a:r>
              <a:endParaRPr lang="en-US" altLang="zh-CN" sz="900" b="1" dirty="0">
                <a:solidFill>
                  <a:srgbClr val="008000"/>
                </a:solidFill>
                <a:latin typeface="微软雅黑" panose="020B0503020204020204" pitchFamily="34" charset="-122"/>
                <a:ea typeface="微软雅黑" panose="020B0503020204020204" pitchFamily="34" charset="-122"/>
              </a:endParaRPr>
            </a:p>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项目</a:t>
              </a:r>
              <a:endParaRPr lang="en-US" altLang="zh-CN" sz="900" b="1" dirty="0">
                <a:solidFill>
                  <a:srgbClr val="008000"/>
                </a:solidFill>
                <a:latin typeface="微软雅黑" panose="020B0503020204020204" pitchFamily="34" charset="-122"/>
                <a:ea typeface="微软雅黑" panose="020B0503020204020204" pitchFamily="34" charset="-122"/>
              </a:endParaRPr>
            </a:p>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社区</a:t>
              </a:r>
              <a:endParaRPr lang="zh-CN" altLang="en-US" sz="900" b="1" dirty="0">
                <a:solidFill>
                  <a:srgbClr val="008000"/>
                </a:solidFill>
                <a:latin typeface="微软雅黑" panose="020B0503020204020204" pitchFamily="34" charset="-122"/>
                <a:ea typeface="微软雅黑" panose="020B0503020204020204" pitchFamily="34" charset="-122"/>
              </a:endParaRPr>
            </a:p>
          </p:txBody>
        </p:sp>
        <p:grpSp>
          <p:nvGrpSpPr>
            <p:cNvPr id="123" name="组合 119"/>
            <p:cNvGrpSpPr/>
            <p:nvPr/>
          </p:nvGrpSpPr>
          <p:grpSpPr>
            <a:xfrm rot="5400000">
              <a:off x="2162405" y="1962407"/>
              <a:ext cx="454980" cy="100286"/>
              <a:chOff x="5373615" y="1633174"/>
              <a:chExt cx="1352830" cy="338798"/>
            </a:xfrm>
            <a:solidFill>
              <a:schemeClr val="bg1">
                <a:lumMod val="75000"/>
              </a:schemeClr>
            </a:solidFill>
          </p:grpSpPr>
          <p:sp>
            <p:nvSpPr>
              <p:cNvPr id="237" name="左右箭头 236"/>
              <p:cNvSpPr/>
              <p:nvPr/>
            </p:nvSpPr>
            <p:spPr>
              <a:xfrm rot="3469309">
                <a:off x="5321908" y="1688062"/>
                <a:ext cx="335617"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8" name="左右箭头 237"/>
              <p:cNvSpPr/>
              <p:nvPr/>
            </p:nvSpPr>
            <p:spPr>
              <a:xfrm rot="7756702">
                <a:off x="6442535" y="1684880"/>
                <a:ext cx="335616"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9" name="左右箭头 238"/>
              <p:cNvSpPr/>
              <p:nvPr/>
            </p:nvSpPr>
            <p:spPr>
              <a:xfrm rot="5400000">
                <a:off x="5909440" y="1667909"/>
                <a:ext cx="275746"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24" name="左右箭头 123"/>
            <p:cNvSpPr/>
            <p:nvPr/>
          </p:nvSpPr>
          <p:spPr>
            <a:xfrm>
              <a:off x="1658332" y="2828273"/>
              <a:ext cx="6427363" cy="741319"/>
            </a:xfrm>
            <a:prstGeom prst="leftRightArrow">
              <a:avLst>
                <a:gd name="adj1" fmla="val 71821"/>
                <a:gd name="adj2" fmla="val 21941"/>
              </a:avLst>
            </a:prstGeom>
            <a:solidFill>
              <a:srgbClr val="00B050">
                <a:alpha val="80000"/>
              </a:srgbClr>
            </a:solidFill>
            <a:ln w="190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5" name="矩形 124"/>
            <p:cNvSpPr/>
            <p:nvPr/>
          </p:nvSpPr>
          <p:spPr>
            <a:xfrm>
              <a:off x="1786340" y="3220255"/>
              <a:ext cx="6151651" cy="255579"/>
            </a:xfrm>
            <a:prstGeom prst="rect">
              <a:avLst/>
            </a:prstGeom>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TOSChina: </a:t>
              </a:r>
              <a:r>
                <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中文开源社区统一门户</a:t>
              </a: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9470" name="矩形 125"/>
            <p:cNvSpPr/>
            <p:nvPr/>
          </p:nvSpPr>
          <p:spPr>
            <a:xfrm>
              <a:off x="1711667" y="1693882"/>
              <a:ext cx="121600" cy="665724"/>
            </a:xfrm>
            <a:prstGeom prst="rect">
              <a:avLst/>
            </a:prstGeom>
            <a:noFill/>
            <a:ln w="9525">
              <a:noFill/>
            </a:ln>
          </p:spPr>
          <p:txBody>
            <a:bodyPr anchor="ctr">
              <a:spAutoFit/>
            </a:bodyPr>
            <a:p>
              <a:pPr algn="ctr" eaLnBrk="1" hangingPunct="1"/>
              <a:r>
                <a:rPr lang="zh-CN" altLang="en-US" sz="1000" b="1" dirty="0">
                  <a:solidFill>
                    <a:srgbClr val="008000"/>
                  </a:solidFill>
                  <a:latin typeface="微软雅黑" panose="020B0503020204020204" pitchFamily="34" charset="-122"/>
                  <a:ea typeface="微软雅黑" panose="020B0503020204020204" pitchFamily="34" charset="-122"/>
                </a:rPr>
                <a:t>社区示范</a:t>
              </a:r>
              <a:endParaRPr lang="zh-CN" altLang="en-US" sz="1000" b="1" dirty="0">
                <a:solidFill>
                  <a:srgbClr val="008000"/>
                </a:solidFill>
                <a:latin typeface="微软雅黑" panose="020B0503020204020204" pitchFamily="34" charset="-122"/>
                <a:ea typeface="微软雅黑" panose="020B0503020204020204" pitchFamily="34" charset="-122"/>
              </a:endParaRPr>
            </a:p>
          </p:txBody>
        </p:sp>
        <p:sp>
          <p:nvSpPr>
            <p:cNvPr id="19471" name="矩形 126"/>
            <p:cNvSpPr/>
            <p:nvPr/>
          </p:nvSpPr>
          <p:spPr>
            <a:xfrm>
              <a:off x="1701747" y="821730"/>
              <a:ext cx="121600" cy="665724"/>
            </a:xfrm>
            <a:prstGeom prst="rect">
              <a:avLst/>
            </a:prstGeom>
            <a:noFill/>
            <a:ln w="9525">
              <a:noFill/>
            </a:ln>
          </p:spPr>
          <p:txBody>
            <a:bodyPr anchor="ctr">
              <a:spAutoFit/>
            </a:bodyPr>
            <a:p>
              <a:pPr algn="ctr" eaLnBrk="1" hangingPunct="1"/>
              <a:r>
                <a:rPr lang="zh-CN" altLang="en-US" sz="1000" b="1" dirty="0">
                  <a:solidFill>
                    <a:srgbClr val="008000"/>
                  </a:solidFill>
                  <a:latin typeface="微软雅黑" panose="020B0503020204020204" pitchFamily="34" charset="-122"/>
                  <a:ea typeface="微软雅黑" panose="020B0503020204020204" pitchFamily="34" charset="-122"/>
                </a:rPr>
                <a:t>应用示范</a:t>
              </a:r>
              <a:endParaRPr lang="zh-CN" altLang="en-US" sz="1000" b="1" dirty="0">
                <a:solidFill>
                  <a:srgbClr val="008000"/>
                </a:solidFill>
                <a:latin typeface="微软雅黑" panose="020B0503020204020204" pitchFamily="34" charset="-122"/>
                <a:ea typeface="微软雅黑" panose="020B0503020204020204" pitchFamily="34" charset="-122"/>
              </a:endParaRPr>
            </a:p>
          </p:txBody>
        </p:sp>
        <p:grpSp>
          <p:nvGrpSpPr>
            <p:cNvPr id="19472" name="组合 33"/>
            <p:cNvGrpSpPr/>
            <p:nvPr/>
          </p:nvGrpSpPr>
          <p:grpSpPr>
            <a:xfrm>
              <a:off x="2425961" y="3495895"/>
              <a:ext cx="4392132" cy="167223"/>
              <a:chOff x="3386375" y="3474525"/>
              <a:chExt cx="4083984" cy="171466"/>
            </a:xfrm>
          </p:grpSpPr>
          <p:sp>
            <p:nvSpPr>
              <p:cNvPr id="232" name="左右箭头 231"/>
              <p:cNvSpPr/>
              <p:nvPr/>
            </p:nvSpPr>
            <p:spPr>
              <a:xfrm rot="3469309">
                <a:off x="3365511" y="3495389"/>
                <a:ext cx="170091" cy="128363"/>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3" name="左右箭头 232"/>
              <p:cNvSpPr/>
              <p:nvPr/>
            </p:nvSpPr>
            <p:spPr>
              <a:xfrm rot="7756702">
                <a:off x="7321132" y="3496764"/>
                <a:ext cx="170092" cy="128363"/>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4" name="左右箭头 233"/>
              <p:cNvSpPr/>
              <p:nvPr/>
            </p:nvSpPr>
            <p:spPr>
              <a:xfrm rot="5400000">
                <a:off x="4399209" y="3491566"/>
                <a:ext cx="139749" cy="128363"/>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 name="左右箭头 234"/>
              <p:cNvSpPr/>
              <p:nvPr/>
            </p:nvSpPr>
            <p:spPr>
              <a:xfrm rot="5400000">
                <a:off x="5390511" y="3493652"/>
                <a:ext cx="139749" cy="128363"/>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6" name="左右箭头 235"/>
              <p:cNvSpPr/>
              <p:nvPr/>
            </p:nvSpPr>
            <p:spPr>
              <a:xfrm rot="5400000">
                <a:off x="6396794" y="3496788"/>
                <a:ext cx="139749" cy="128363"/>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9473" name="组合 3"/>
            <p:cNvGrpSpPr/>
            <p:nvPr/>
          </p:nvGrpSpPr>
          <p:grpSpPr>
            <a:xfrm>
              <a:off x="2493951" y="1307299"/>
              <a:ext cx="4949688" cy="174868"/>
              <a:chOff x="1946948" y="1221531"/>
              <a:chExt cx="5312632" cy="119237"/>
            </a:xfrm>
          </p:grpSpPr>
          <p:sp>
            <p:nvSpPr>
              <p:cNvPr id="227" name="左右箭头 226"/>
              <p:cNvSpPr/>
              <p:nvPr/>
            </p:nvSpPr>
            <p:spPr>
              <a:xfrm rot="5400000">
                <a:off x="1972934" y="1200652"/>
                <a:ext cx="114130" cy="166102"/>
              </a:xfrm>
              <a:prstGeom prst="leftRightArrow">
                <a:avLst>
                  <a:gd name="adj1" fmla="val 50000"/>
                  <a:gd name="adj2" fmla="val 35936"/>
                </a:avLst>
              </a:prstGeom>
              <a:solidFill>
                <a:schemeClr val="bg1">
                  <a:lumMod val="85000"/>
                </a:schemeClr>
              </a:solid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8" name="左右箭头 227"/>
              <p:cNvSpPr/>
              <p:nvPr/>
            </p:nvSpPr>
            <p:spPr>
              <a:xfrm rot="5400000">
                <a:off x="3714895" y="1198489"/>
                <a:ext cx="114130" cy="166102"/>
              </a:xfrm>
              <a:prstGeom prst="leftRightArrow">
                <a:avLst>
                  <a:gd name="adj1" fmla="val 50000"/>
                  <a:gd name="adj2" fmla="val 35936"/>
                </a:avLst>
              </a:prstGeom>
              <a:solidFill>
                <a:schemeClr val="bg1">
                  <a:lumMod val="85000"/>
                </a:schemeClr>
              </a:solid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9" name="左右箭头 228"/>
              <p:cNvSpPr/>
              <p:nvPr/>
            </p:nvSpPr>
            <p:spPr>
              <a:xfrm rot="5400000">
                <a:off x="5177174" y="1200652"/>
                <a:ext cx="114130" cy="166102"/>
              </a:xfrm>
              <a:prstGeom prst="leftRightArrow">
                <a:avLst>
                  <a:gd name="adj1" fmla="val 50000"/>
                  <a:gd name="adj2" fmla="val 35936"/>
                </a:avLst>
              </a:prstGeom>
              <a:solidFill>
                <a:schemeClr val="bg1">
                  <a:lumMod val="85000"/>
                </a:schemeClr>
              </a:solid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0" name="左右箭头 229"/>
              <p:cNvSpPr/>
              <p:nvPr/>
            </p:nvSpPr>
            <p:spPr>
              <a:xfrm rot="5400000">
                <a:off x="6127761" y="1197879"/>
                <a:ext cx="114130" cy="166102"/>
              </a:xfrm>
              <a:prstGeom prst="leftRightArrow">
                <a:avLst>
                  <a:gd name="adj1" fmla="val 50000"/>
                  <a:gd name="adj2" fmla="val 35936"/>
                </a:avLst>
              </a:prstGeom>
              <a:solidFill>
                <a:schemeClr val="bg1">
                  <a:lumMod val="85000"/>
                </a:schemeClr>
              </a:solid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1" name="左右箭头 230"/>
              <p:cNvSpPr/>
              <p:nvPr/>
            </p:nvSpPr>
            <p:spPr>
              <a:xfrm rot="5400000">
                <a:off x="7119464" y="1195545"/>
                <a:ext cx="114130" cy="166102"/>
              </a:xfrm>
              <a:prstGeom prst="leftRightArrow">
                <a:avLst>
                  <a:gd name="adj1" fmla="val 50000"/>
                  <a:gd name="adj2" fmla="val 35936"/>
                </a:avLst>
              </a:prstGeom>
              <a:solidFill>
                <a:schemeClr val="bg1">
                  <a:lumMod val="85000"/>
                </a:schemeClr>
              </a:solid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9474" name="组合 1"/>
            <p:cNvGrpSpPr/>
            <p:nvPr/>
          </p:nvGrpSpPr>
          <p:grpSpPr>
            <a:xfrm>
              <a:off x="1853591" y="895805"/>
              <a:ext cx="5947111" cy="385810"/>
              <a:chOff x="2261026" y="1013614"/>
              <a:chExt cx="5087772" cy="322624"/>
            </a:xfrm>
          </p:grpSpPr>
          <p:sp>
            <p:nvSpPr>
              <p:cNvPr id="220" name="圆角矩形 219"/>
              <p:cNvSpPr/>
              <p:nvPr/>
            </p:nvSpPr>
            <p:spPr bwMode="auto">
              <a:xfrm>
                <a:off x="3179338" y="1024066"/>
                <a:ext cx="626591" cy="309699"/>
              </a:xfrm>
              <a:prstGeom prst="roundRect">
                <a:avLst>
                  <a:gd name="adj" fmla="val 50000"/>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城市大脑</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1" name="圆角矩形 220"/>
              <p:cNvSpPr/>
              <p:nvPr/>
            </p:nvSpPr>
            <p:spPr bwMode="auto">
              <a:xfrm>
                <a:off x="2261026" y="1024066"/>
                <a:ext cx="853338" cy="309699"/>
              </a:xfrm>
              <a:prstGeom prst="roundRect">
                <a:avLst>
                  <a:gd name="adj" fmla="val 50000"/>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ARM</a:t>
                </a: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垂直应用</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2" name="圆角矩形 221"/>
              <p:cNvSpPr/>
              <p:nvPr/>
            </p:nvSpPr>
            <p:spPr bwMode="auto">
              <a:xfrm>
                <a:off x="4614202" y="1024066"/>
                <a:ext cx="642281" cy="312172"/>
              </a:xfrm>
              <a:prstGeom prst="roundRect">
                <a:avLst>
                  <a:gd name="adj" fmla="val 49216"/>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电子政务</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3" name="圆角矩形 222"/>
              <p:cNvSpPr/>
              <p:nvPr/>
            </p:nvSpPr>
            <p:spPr bwMode="auto">
              <a:xfrm>
                <a:off x="5364775" y="1024066"/>
                <a:ext cx="684290" cy="310193"/>
              </a:xfrm>
              <a:prstGeom prst="roundRect">
                <a:avLst>
                  <a:gd name="adj" fmla="val 46815"/>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工业大数据</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4" name="圆角矩形 223"/>
              <p:cNvSpPr/>
              <p:nvPr/>
            </p:nvSpPr>
            <p:spPr bwMode="auto">
              <a:xfrm>
                <a:off x="6163854" y="1013614"/>
                <a:ext cx="659996" cy="310193"/>
              </a:xfrm>
              <a:prstGeom prst="roundRect">
                <a:avLst>
                  <a:gd name="adj" fmla="val 46815"/>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开源教育云</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5" name="圆角矩形 224"/>
              <p:cNvSpPr/>
              <p:nvPr/>
            </p:nvSpPr>
            <p:spPr bwMode="auto">
              <a:xfrm>
                <a:off x="6909982" y="1013614"/>
                <a:ext cx="438816" cy="310193"/>
              </a:xfrm>
              <a:prstGeom prst="roundRect">
                <a:avLst>
                  <a:gd name="adj" fmla="val 46815"/>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6" name="圆角矩形 225"/>
              <p:cNvSpPr/>
              <p:nvPr/>
            </p:nvSpPr>
            <p:spPr bwMode="auto">
              <a:xfrm>
                <a:off x="3868073" y="1024066"/>
                <a:ext cx="642281" cy="312172"/>
              </a:xfrm>
              <a:prstGeom prst="roundRect">
                <a:avLst>
                  <a:gd name="adj" fmla="val 49216"/>
                </a:avLst>
              </a:prstGeom>
              <a:solidFill>
                <a:srgbClr val="FF6600"/>
              </a:solidFill>
              <a:ln w="9525" cap="flat" cmpd="sng" algn="ctr">
                <a:solidFill>
                  <a:sysClr val="window" lastClr="FFFFFF"/>
                </a:solidFill>
                <a:prstDash val="solid"/>
                <a:miter lim="800000"/>
              </a:ln>
              <a:effectLst/>
            </p:spPr>
            <p:txBody>
              <a:bodyPr wrap="none" lIns="36000" rIns="36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电子商务</a:t>
                </a:r>
                <a:endParaRPr kumimoji="0" lang="en-US" altLang="zh-CN" sz="9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31" name="矩形 130"/>
            <p:cNvSpPr/>
            <p:nvPr/>
          </p:nvSpPr>
          <p:spPr>
            <a:xfrm>
              <a:off x="1115616" y="4810322"/>
              <a:ext cx="542716" cy="390751"/>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支撑</a:t>
              </a:r>
              <a:endParaRPr kumimoji="0" lang="en-US" altLang="zh-CN"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平台</a:t>
              </a:r>
              <a:endPar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2" name="矩形 131"/>
            <p:cNvSpPr/>
            <p:nvPr/>
          </p:nvSpPr>
          <p:spPr>
            <a:xfrm>
              <a:off x="1115616" y="3386823"/>
              <a:ext cx="542715" cy="390751"/>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运营</a:t>
              </a:r>
              <a:endParaRPr kumimoji="0" lang="en-US" altLang="zh-CN"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体系</a:t>
              </a:r>
              <a:endParaRPr kumimoji="0" lang="zh-CN" altLang="en-US" sz="105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3" name="圆角矩形 132"/>
            <p:cNvSpPr/>
            <p:nvPr/>
          </p:nvSpPr>
          <p:spPr bwMode="auto">
            <a:xfrm>
              <a:off x="2483768" y="1730259"/>
              <a:ext cx="994133" cy="610621"/>
            </a:xfrm>
            <a:prstGeom prst="roundRect">
              <a:avLst>
                <a:gd name="adj" fmla="val 13874"/>
              </a:avLst>
            </a:prstGeom>
            <a:solidFill>
              <a:srgbClr val="00B050"/>
            </a:solidFill>
            <a:ln w="6350" cap="flat" cmpd="sng" algn="ctr">
              <a:solidFill>
                <a:schemeClr val="tx1"/>
              </a:solidFill>
              <a:prstDash val="solid"/>
              <a:miter lim="800000"/>
            </a:ln>
            <a:effectLst/>
          </p:spPr>
          <p:txBody>
            <a:bodyPr wrap="none" lIns="36000" rIns="36000" anchor="t"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基础类云计算和大数据</a:t>
              </a:r>
              <a:endParaRPr kumimoji="0" lang="en-US" altLang="zh-CN"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开源软件体系</a:t>
              </a:r>
              <a:endPar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19478" name="Picture 22"/>
            <p:cNvPicPr>
              <a:picLocks noChangeAspect="1"/>
            </p:cNvPicPr>
            <p:nvPr/>
          </p:nvPicPr>
          <p:blipFill>
            <a:blip r:embed="rId1"/>
            <a:stretch>
              <a:fillRect/>
            </a:stretch>
          </p:blipFill>
          <p:spPr>
            <a:xfrm>
              <a:off x="3937541" y="1573335"/>
              <a:ext cx="393205" cy="243721"/>
            </a:xfrm>
            <a:prstGeom prst="rect">
              <a:avLst/>
            </a:prstGeom>
            <a:noFill/>
            <a:ln w="9525">
              <a:noFill/>
            </a:ln>
          </p:spPr>
        </p:pic>
        <p:pic>
          <p:nvPicPr>
            <p:cNvPr id="19479" name="图片 134"/>
            <p:cNvPicPr>
              <a:picLocks noChangeAspect="1"/>
            </p:cNvPicPr>
            <p:nvPr/>
          </p:nvPicPr>
          <p:blipFill>
            <a:blip r:embed="rId2"/>
            <a:stretch>
              <a:fillRect/>
            </a:stretch>
          </p:blipFill>
          <p:spPr>
            <a:xfrm>
              <a:off x="1974558" y="1843858"/>
              <a:ext cx="329696" cy="72974"/>
            </a:xfrm>
            <a:prstGeom prst="rect">
              <a:avLst/>
            </a:prstGeom>
            <a:noFill/>
            <a:ln w="9525">
              <a:noFill/>
            </a:ln>
          </p:spPr>
        </p:pic>
        <p:pic>
          <p:nvPicPr>
            <p:cNvPr id="19480" name="图片 135"/>
            <p:cNvPicPr>
              <a:picLocks noChangeAspect="1"/>
            </p:cNvPicPr>
            <p:nvPr/>
          </p:nvPicPr>
          <p:blipFill>
            <a:blip r:embed="rId3"/>
            <a:stretch>
              <a:fillRect/>
            </a:stretch>
          </p:blipFill>
          <p:spPr>
            <a:xfrm>
              <a:off x="1974558" y="1620226"/>
              <a:ext cx="420381" cy="116390"/>
            </a:xfrm>
            <a:prstGeom prst="rect">
              <a:avLst/>
            </a:prstGeom>
            <a:noFill/>
            <a:ln w="9525">
              <a:noFill/>
            </a:ln>
          </p:spPr>
        </p:pic>
        <p:pic>
          <p:nvPicPr>
            <p:cNvPr id="19481" name="Picture 21"/>
            <p:cNvPicPr>
              <a:picLocks noChangeAspect="1"/>
            </p:cNvPicPr>
            <p:nvPr/>
          </p:nvPicPr>
          <p:blipFill>
            <a:blip r:embed="rId4"/>
            <a:stretch>
              <a:fillRect/>
            </a:stretch>
          </p:blipFill>
          <p:spPr>
            <a:xfrm>
              <a:off x="3923928" y="1834311"/>
              <a:ext cx="420431" cy="129946"/>
            </a:xfrm>
            <a:prstGeom prst="rect">
              <a:avLst/>
            </a:prstGeom>
            <a:noFill/>
            <a:ln w="9525">
              <a:noFill/>
            </a:ln>
          </p:spPr>
        </p:pic>
        <p:pic>
          <p:nvPicPr>
            <p:cNvPr id="19482" name="Picture 28"/>
            <p:cNvPicPr>
              <a:picLocks noChangeAspect="1"/>
            </p:cNvPicPr>
            <p:nvPr/>
          </p:nvPicPr>
          <p:blipFill>
            <a:blip r:embed="rId5"/>
            <a:stretch>
              <a:fillRect/>
            </a:stretch>
          </p:blipFill>
          <p:spPr>
            <a:xfrm>
              <a:off x="3944230" y="2112997"/>
              <a:ext cx="379827" cy="100770"/>
            </a:xfrm>
            <a:prstGeom prst="rect">
              <a:avLst/>
            </a:prstGeom>
            <a:noFill/>
            <a:ln w="9525">
              <a:noFill/>
            </a:ln>
          </p:spPr>
        </p:pic>
        <p:sp>
          <p:nvSpPr>
            <p:cNvPr id="140" name="圆角矩形 139"/>
            <p:cNvSpPr/>
            <p:nvPr/>
          </p:nvSpPr>
          <p:spPr bwMode="auto">
            <a:xfrm>
              <a:off x="3923929" y="1542758"/>
              <a:ext cx="2016224" cy="981885"/>
            </a:xfrm>
            <a:prstGeom prst="roundRect">
              <a:avLst>
                <a:gd name="adj" fmla="val 5787"/>
              </a:avLst>
            </a:prstGeom>
            <a:noFill/>
            <a:ln w="12700" cap="flat" cmpd="sng" algn="ctr">
              <a:solidFill>
                <a:srgbClr val="00B050"/>
              </a:solidFill>
              <a:prstDash val="solid"/>
              <a:miter lim="800000"/>
            </a:ln>
            <a:effectLst/>
          </p:spPr>
          <p:txBody>
            <a:bodyPr wrap="none" lIns="36000" rIns="3600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19484" name="图片 140"/>
            <p:cNvPicPr>
              <a:picLocks noChangeAspect="1"/>
            </p:cNvPicPr>
            <p:nvPr/>
          </p:nvPicPr>
          <p:blipFill>
            <a:blip r:embed="rId6"/>
            <a:stretch>
              <a:fillRect/>
            </a:stretch>
          </p:blipFill>
          <p:spPr>
            <a:xfrm>
              <a:off x="1974558" y="2063789"/>
              <a:ext cx="237113" cy="141075"/>
            </a:xfrm>
            <a:prstGeom prst="rect">
              <a:avLst/>
            </a:prstGeom>
            <a:noFill/>
            <a:ln w="9525">
              <a:noFill/>
            </a:ln>
          </p:spPr>
        </p:pic>
        <p:pic>
          <p:nvPicPr>
            <p:cNvPr id="19485" name="图片 141"/>
            <p:cNvPicPr>
              <a:picLocks noChangeAspect="1"/>
            </p:cNvPicPr>
            <p:nvPr/>
          </p:nvPicPr>
          <p:blipFill>
            <a:blip r:embed="rId7"/>
            <a:stretch>
              <a:fillRect/>
            </a:stretch>
          </p:blipFill>
          <p:spPr>
            <a:xfrm>
              <a:off x="4013151" y="2345833"/>
              <a:ext cx="241985" cy="66887"/>
            </a:xfrm>
            <a:prstGeom prst="rect">
              <a:avLst/>
            </a:prstGeom>
            <a:noFill/>
            <a:ln w="9525">
              <a:noFill/>
            </a:ln>
          </p:spPr>
        </p:pic>
        <p:sp>
          <p:nvSpPr>
            <p:cNvPr id="143" name="圆角矩形 142"/>
            <p:cNvSpPr/>
            <p:nvPr/>
          </p:nvSpPr>
          <p:spPr bwMode="auto">
            <a:xfrm>
              <a:off x="4572000" y="1725657"/>
              <a:ext cx="985314" cy="617540"/>
            </a:xfrm>
            <a:prstGeom prst="roundRect">
              <a:avLst>
                <a:gd name="adj" fmla="val 19466"/>
              </a:avLst>
            </a:prstGeom>
            <a:solidFill>
              <a:srgbClr val="00B050"/>
            </a:solidFill>
            <a:ln w="6350" cap="flat" cmpd="sng" algn="ctr">
              <a:solidFill>
                <a:schemeClr val="tx1"/>
              </a:solidFill>
              <a:prstDash val="solid"/>
              <a:miter lim="800000"/>
            </a:ln>
            <a:effectLst/>
          </p:spPr>
          <p:txBody>
            <a:bodyPr wrap="none" lIns="36000" rIns="36000" anchor="t" anchorCtr="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应用类云计算和大数据</a:t>
              </a:r>
              <a:endParaRPr kumimoji="0" lang="en-US" altLang="zh-CN"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开源软件体系</a:t>
              </a:r>
              <a:endParaRPr kumimoji="0" lang="zh-CN" altLang="en-US" sz="800" b="0"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44" name="组合 31"/>
            <p:cNvGrpSpPr/>
            <p:nvPr/>
          </p:nvGrpSpPr>
          <p:grpSpPr>
            <a:xfrm>
              <a:off x="1935829" y="2977826"/>
              <a:ext cx="5824646" cy="230627"/>
              <a:chOff x="1235096" y="2331808"/>
              <a:chExt cx="5626321" cy="165727"/>
            </a:xfrm>
            <a:effectLst>
              <a:outerShdw blurRad="50800" dist="38100" dir="2700000" algn="tl" rotWithShape="0">
                <a:prstClr val="black">
                  <a:alpha val="40000"/>
                </a:prstClr>
              </a:outerShdw>
            </a:effectLst>
          </p:grpSpPr>
          <p:sp>
            <p:nvSpPr>
              <p:cNvPr id="214" name="十二边形 213"/>
              <p:cNvSpPr>
                <a:spLocks noChangeAspect="1"/>
              </p:cNvSpPr>
              <p:nvPr/>
            </p:nvSpPr>
            <p:spPr>
              <a:xfrm>
                <a:off x="3227119" y="2338230"/>
                <a:ext cx="782862" cy="154666"/>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开源知识库服务</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5" name="十二边形 214"/>
              <p:cNvSpPr>
                <a:spLocks noChangeAspect="1"/>
              </p:cNvSpPr>
              <p:nvPr/>
            </p:nvSpPr>
            <p:spPr>
              <a:xfrm>
                <a:off x="4131349" y="2334548"/>
                <a:ext cx="867538" cy="154666"/>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开源社区支撑服务</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6" name="十二边形 215"/>
              <p:cNvSpPr>
                <a:spLocks noChangeAspect="1"/>
              </p:cNvSpPr>
              <p:nvPr/>
            </p:nvSpPr>
            <p:spPr>
              <a:xfrm>
                <a:off x="5105136" y="2334551"/>
                <a:ext cx="899628" cy="154668"/>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开源生态运营服务</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7" name="十二边形 216"/>
              <p:cNvSpPr>
                <a:spLocks noChangeAspect="1"/>
              </p:cNvSpPr>
              <p:nvPr/>
            </p:nvSpPr>
            <p:spPr>
              <a:xfrm>
                <a:off x="6148014" y="2331808"/>
                <a:ext cx="713403" cy="154666"/>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开源众包服务</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8" name="十二边形 217"/>
              <p:cNvSpPr>
                <a:spLocks noChangeAspect="1"/>
              </p:cNvSpPr>
              <p:nvPr/>
            </p:nvSpPr>
            <p:spPr>
              <a:xfrm>
                <a:off x="2200793" y="2335795"/>
                <a:ext cx="956770" cy="154666"/>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重点专项前期软件成果</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9" name="十二边形 218"/>
              <p:cNvSpPr>
                <a:spLocks noChangeAspect="1"/>
              </p:cNvSpPr>
              <p:nvPr/>
            </p:nvSpPr>
            <p:spPr>
              <a:xfrm>
                <a:off x="1235096" y="2342869"/>
                <a:ext cx="893210" cy="154666"/>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持续孵化环境</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45" name="椭圆 144"/>
            <p:cNvSpPr/>
            <p:nvPr/>
          </p:nvSpPr>
          <p:spPr>
            <a:xfrm>
              <a:off x="1786502" y="4799444"/>
              <a:ext cx="6202543" cy="481444"/>
            </a:xfrm>
            <a:prstGeom prst="ellipse">
              <a:avLst/>
            </a:prstGeom>
            <a:gradFill>
              <a:gsLst>
                <a:gs pos="0">
                  <a:srgbClr val="ADD8FF"/>
                </a:gs>
                <a:gs pos="100000">
                  <a:srgbClr val="CCECFF"/>
                </a:gs>
              </a:gsLst>
              <a:path path="rect">
                <a:fillToRect l="100000" t="100000"/>
              </a:path>
            </a:gradFill>
            <a:ln w="12700" cap="sq" algn="ctr">
              <a:solidFill>
                <a:srgbClr val="003366"/>
              </a:solidFill>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108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安全可控开源社区支撑平台</a:t>
              </a:r>
              <a:endParaRPr kumimoji="0" lang="en-US" altLang="zh-CN" sz="1050" b="1"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47" name="圆角矩形 146"/>
            <p:cNvSpPr/>
            <p:nvPr/>
          </p:nvSpPr>
          <p:spPr bwMode="auto">
            <a:xfrm>
              <a:off x="1813832" y="5823710"/>
              <a:ext cx="866233" cy="234784"/>
            </a:xfrm>
            <a:prstGeom prst="roundRect">
              <a:avLst>
                <a:gd name="adj" fmla="val 13424"/>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生态构建理论</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48" name="圆角矩形 147"/>
            <p:cNvSpPr/>
            <p:nvPr/>
          </p:nvSpPr>
          <p:spPr bwMode="auto">
            <a:xfrm>
              <a:off x="2730327" y="5821091"/>
              <a:ext cx="881980" cy="234784"/>
            </a:xfrm>
            <a:prstGeom prst="roundRect">
              <a:avLst>
                <a:gd name="adj" fmla="val 12120"/>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生态运行机理</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49" name="圆角矩形 148"/>
            <p:cNvSpPr/>
            <p:nvPr/>
          </p:nvSpPr>
          <p:spPr bwMode="auto">
            <a:xfrm>
              <a:off x="5290830" y="5821548"/>
              <a:ext cx="817630" cy="234784"/>
            </a:xfrm>
            <a:prstGeom prst="roundRect">
              <a:avLst>
                <a:gd name="adj" fmla="val 12120"/>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开源项目标注</a:t>
              </a:r>
              <a:endPar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0" name="圆角矩形 149"/>
            <p:cNvSpPr/>
            <p:nvPr/>
          </p:nvSpPr>
          <p:spPr bwMode="auto">
            <a:xfrm>
              <a:off x="6167339" y="5822814"/>
              <a:ext cx="795710" cy="234784"/>
            </a:xfrm>
            <a:prstGeom prst="roundRect">
              <a:avLst>
                <a:gd name="adj" fmla="val 10813"/>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开源教育体系</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1" name="圆角矩形 150"/>
            <p:cNvSpPr/>
            <p:nvPr/>
          </p:nvSpPr>
          <p:spPr bwMode="auto">
            <a:xfrm>
              <a:off x="7021927" y="5820444"/>
              <a:ext cx="967119" cy="234784"/>
            </a:xfrm>
            <a:prstGeom prst="roundRect">
              <a:avLst>
                <a:gd name="adj" fmla="val 10813"/>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开源项目关键技术</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2" name="圆角矩形 151"/>
            <p:cNvSpPr/>
            <p:nvPr/>
          </p:nvSpPr>
          <p:spPr bwMode="auto">
            <a:xfrm>
              <a:off x="4458586" y="5821548"/>
              <a:ext cx="791115" cy="234784"/>
            </a:xfrm>
            <a:prstGeom prst="roundRect">
              <a:avLst>
                <a:gd name="adj" fmla="val 12120"/>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开源协议栈</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3" name="圆角矩形 152"/>
            <p:cNvSpPr/>
            <p:nvPr/>
          </p:nvSpPr>
          <p:spPr bwMode="auto">
            <a:xfrm>
              <a:off x="1813832" y="6130636"/>
              <a:ext cx="6183131" cy="275843"/>
            </a:xfrm>
            <a:prstGeom prst="roundRect">
              <a:avLst>
                <a:gd name="adj" fmla="val 12120"/>
              </a:avLst>
            </a:prstGeom>
            <a:gradFill flip="none" rotWithShape="1">
              <a:gsLst>
                <a:gs pos="0">
                  <a:srgbClr val="FF9999"/>
                </a:gs>
                <a:gs pos="100000">
                  <a:srgbClr val="FFCCCC"/>
                </a:gs>
              </a:gsLst>
              <a:lin ang="16200000" scaled="1"/>
              <a:tileRect/>
            </a:gradFill>
            <a:ln w="12700" cap="sq" algn="ctr">
              <a:solidFill>
                <a:srgbClr val="003366"/>
              </a:solidFill>
              <a:miter lim="800000"/>
            </a:ln>
            <a:effectLst/>
          </p:spPr>
          <p:txBody>
            <a:bodyPr rot="0" spcFirstLastPara="0" vertOverflow="overflow" horzOverflow="overflow" vert="horz" wrap="square" lIns="36000" tIns="72000" rIns="36000" bIns="3600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面向开源生态模式及机制研究的大数据分析与共享环境</a:t>
              </a:r>
              <a:endParaRPr kumimoji="0" lang="en-US" altLang="zh-CN" sz="1050" b="1"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19496" name="组合 34"/>
            <p:cNvGrpSpPr/>
            <p:nvPr/>
          </p:nvGrpSpPr>
          <p:grpSpPr>
            <a:xfrm>
              <a:off x="2437330" y="5508470"/>
              <a:ext cx="4243753" cy="242074"/>
              <a:chOff x="3405493" y="5643968"/>
              <a:chExt cx="3946015" cy="171465"/>
            </a:xfrm>
          </p:grpSpPr>
          <p:sp>
            <p:nvSpPr>
              <p:cNvPr id="207" name="左右箭头 206"/>
              <p:cNvSpPr/>
              <p:nvPr/>
            </p:nvSpPr>
            <p:spPr>
              <a:xfrm rot="3469309">
                <a:off x="3382461" y="5667000"/>
                <a:ext cx="170091" cy="124027"/>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8" name="左右箭头 207"/>
              <p:cNvSpPr/>
              <p:nvPr/>
            </p:nvSpPr>
            <p:spPr>
              <a:xfrm rot="7756702">
                <a:off x="7204449" y="5668374"/>
                <a:ext cx="170092" cy="124027"/>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9" name="左右箭头 208"/>
              <p:cNvSpPr/>
              <p:nvPr/>
            </p:nvSpPr>
            <p:spPr>
              <a:xfrm rot="5400000">
                <a:off x="4381750" y="5663177"/>
                <a:ext cx="139749" cy="124027"/>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0" name="左右箭头 209"/>
              <p:cNvSpPr/>
              <p:nvPr/>
            </p:nvSpPr>
            <p:spPr>
              <a:xfrm rot="5400000">
                <a:off x="5339563" y="5665263"/>
                <a:ext cx="139749" cy="124027"/>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1" name="左右箭头 210"/>
              <p:cNvSpPr/>
              <p:nvPr/>
            </p:nvSpPr>
            <p:spPr>
              <a:xfrm rot="5400000">
                <a:off x="6311850" y="5668398"/>
                <a:ext cx="139749" cy="124027"/>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55" name="左右箭头 154"/>
            <p:cNvSpPr/>
            <p:nvPr/>
          </p:nvSpPr>
          <p:spPr>
            <a:xfrm rot="3469309">
              <a:off x="2374179" y="4444822"/>
              <a:ext cx="249733"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6" name="左右箭头 155"/>
            <p:cNvSpPr/>
            <p:nvPr/>
          </p:nvSpPr>
          <p:spPr>
            <a:xfrm rot="7756702">
              <a:off x="6484548" y="4446839"/>
              <a:ext cx="249735"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7" name="左右箭头 156"/>
            <p:cNvSpPr/>
            <p:nvPr/>
          </p:nvSpPr>
          <p:spPr>
            <a:xfrm rot="5400000">
              <a:off x="3454826" y="4439208"/>
              <a:ext cx="205184"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8" name="左右箭头 157"/>
            <p:cNvSpPr/>
            <p:nvPr/>
          </p:nvSpPr>
          <p:spPr>
            <a:xfrm rot="5400000">
              <a:off x="4484908" y="4442272"/>
              <a:ext cx="205184"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9" name="左右箭头 158"/>
            <p:cNvSpPr/>
            <p:nvPr/>
          </p:nvSpPr>
          <p:spPr>
            <a:xfrm rot="5400000">
              <a:off x="5530558" y="4446876"/>
              <a:ext cx="205184"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9502" name="组合 10"/>
            <p:cNvGrpSpPr/>
            <p:nvPr/>
          </p:nvGrpSpPr>
          <p:grpSpPr>
            <a:xfrm>
              <a:off x="2610988" y="2576278"/>
              <a:ext cx="4080998" cy="151589"/>
              <a:chOff x="2072567" y="2563996"/>
              <a:chExt cx="4380244" cy="228458"/>
            </a:xfrm>
          </p:grpSpPr>
          <p:sp>
            <p:nvSpPr>
              <p:cNvPr id="204" name="左右箭头 203"/>
              <p:cNvSpPr/>
              <p:nvPr/>
            </p:nvSpPr>
            <p:spPr>
              <a:xfrm rot="5400000">
                <a:off x="2034035" y="2602528"/>
                <a:ext cx="220229" cy="143165"/>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5" name="左右箭头 204"/>
              <p:cNvSpPr/>
              <p:nvPr/>
            </p:nvSpPr>
            <p:spPr>
              <a:xfrm rot="5400000">
                <a:off x="3290963" y="2602641"/>
                <a:ext cx="220229" cy="143165"/>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 name="左右箭头 205"/>
              <p:cNvSpPr/>
              <p:nvPr/>
            </p:nvSpPr>
            <p:spPr>
              <a:xfrm rot="5400000">
                <a:off x="6271114" y="2610757"/>
                <a:ext cx="220229" cy="143165"/>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9503" name="组合 30"/>
            <p:cNvGrpSpPr/>
            <p:nvPr/>
          </p:nvGrpSpPr>
          <p:grpSpPr>
            <a:xfrm>
              <a:off x="1813832" y="3700436"/>
              <a:ext cx="6175213" cy="255893"/>
              <a:chOff x="2854454" y="3769613"/>
              <a:chExt cx="5803118" cy="307840"/>
            </a:xfrm>
          </p:grpSpPr>
          <p:sp>
            <p:nvSpPr>
              <p:cNvPr id="196" name="单圆角矩形 195"/>
              <p:cNvSpPr/>
              <p:nvPr/>
            </p:nvSpPr>
            <p:spPr bwMode="auto">
              <a:xfrm>
                <a:off x="2854454" y="3770982"/>
                <a:ext cx="854933"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合作网络构建</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7" name="单圆角矩形 196"/>
              <p:cNvSpPr/>
              <p:nvPr/>
            </p:nvSpPr>
            <p:spPr bwMode="auto">
              <a:xfrm>
                <a:off x="3787322" y="3769805"/>
                <a:ext cx="53837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社区维护</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8" name="单圆角矩形 197"/>
              <p:cNvSpPr/>
              <p:nvPr/>
            </p:nvSpPr>
            <p:spPr bwMode="auto">
              <a:xfrm>
                <a:off x="4409180" y="3771097"/>
                <a:ext cx="53837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内容管理</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9" name="单圆角矩形 198"/>
              <p:cNvSpPr/>
              <p:nvPr/>
            </p:nvSpPr>
            <p:spPr bwMode="auto">
              <a:xfrm>
                <a:off x="5020665" y="3771096"/>
                <a:ext cx="53837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能力测评</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0" name="单圆角矩形 199"/>
              <p:cNvSpPr/>
              <p:nvPr/>
            </p:nvSpPr>
            <p:spPr bwMode="auto">
              <a:xfrm>
                <a:off x="5645646" y="3773759"/>
                <a:ext cx="53837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运营环境</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1" name="单圆角矩形 200"/>
              <p:cNvSpPr/>
              <p:nvPr/>
            </p:nvSpPr>
            <p:spPr bwMode="auto">
              <a:xfrm>
                <a:off x="6271143" y="3769615"/>
                <a:ext cx="53837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运营团队</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2" name="单圆角矩形 201"/>
              <p:cNvSpPr/>
              <p:nvPr/>
            </p:nvSpPr>
            <p:spPr bwMode="auto">
              <a:xfrm>
                <a:off x="6887457" y="3769613"/>
                <a:ext cx="606183"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制度流程</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3" name="单圆角矩形 202"/>
              <p:cNvSpPr/>
              <p:nvPr/>
            </p:nvSpPr>
            <p:spPr bwMode="auto">
              <a:xfrm>
                <a:off x="7572034" y="3770485"/>
                <a:ext cx="1085538" cy="303694"/>
              </a:xfrm>
              <a:prstGeom prst="round1Rect">
                <a:avLst/>
              </a:prstGeom>
              <a:gradFill>
                <a:gsLst>
                  <a:gs pos="0">
                    <a:srgbClr val="FFDE75"/>
                  </a:gs>
                  <a:gs pos="100000">
                    <a:srgbClr val="FFC000"/>
                  </a:gs>
                </a:gsLst>
                <a:lin ang="5400000" scaled="1"/>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开源组织间合作体系</a:t>
                </a:r>
                <a:endPar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65" name="圆角矩形 164"/>
            <p:cNvSpPr/>
            <p:nvPr/>
          </p:nvSpPr>
          <p:spPr bwMode="auto">
            <a:xfrm>
              <a:off x="3663721" y="5821091"/>
              <a:ext cx="742118" cy="234784"/>
            </a:xfrm>
            <a:prstGeom prst="roundRect">
              <a:avLst>
                <a:gd name="adj" fmla="val 12120"/>
              </a:avLst>
            </a:prstGeom>
            <a:solidFill>
              <a:srgbClr val="FFD5D5"/>
            </a:solidFill>
            <a:ln w="12700" cap="sq" algn="ctr">
              <a:solidFill>
                <a:srgbClr val="003366"/>
              </a:solidFill>
              <a:miter lim="800000"/>
            </a:ln>
            <a:effectLst/>
          </p:spPr>
          <p:txBody>
            <a:bodyPr rot="0" spcFirstLastPara="0" vertOverflow="overflow" horzOverflow="overflow" vert="horz" wrap="squar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开源知识库</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66" name="圆角矩形 165"/>
            <p:cNvSpPr/>
            <p:nvPr/>
          </p:nvSpPr>
          <p:spPr bwMode="auto">
            <a:xfrm>
              <a:off x="1813832" y="4029370"/>
              <a:ext cx="6182470" cy="274523"/>
            </a:xfrm>
            <a:prstGeom prst="roundRect">
              <a:avLst>
                <a:gd name="adj" fmla="val 12120"/>
              </a:avLst>
            </a:prstGeom>
            <a:gradFill>
              <a:gsLst>
                <a:gs pos="0">
                  <a:srgbClr val="FFDE75"/>
                </a:gs>
                <a:gs pos="100000">
                  <a:srgbClr val="FFC000"/>
                </a:gs>
              </a:gsLst>
              <a:lin ang="54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云计算和大数据开源社区运营框架</a:t>
              </a:r>
              <a:endParaRPr kumimoji="0" lang="en-US" altLang="zh-CN" sz="1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67" name="组合 36"/>
            <p:cNvGrpSpPr/>
            <p:nvPr/>
          </p:nvGrpSpPr>
          <p:grpSpPr>
            <a:xfrm>
              <a:off x="2048479" y="4630659"/>
              <a:ext cx="5622296" cy="312886"/>
              <a:chOff x="2981491" y="4778974"/>
              <a:chExt cx="5445143" cy="249233"/>
            </a:xfrm>
            <a:solidFill>
              <a:srgbClr val="E5F5FF"/>
            </a:solidFill>
          </p:grpSpPr>
          <p:sp>
            <p:nvSpPr>
              <p:cNvPr id="190" name="圆角矩形 189"/>
              <p:cNvSpPr/>
              <p:nvPr/>
            </p:nvSpPr>
            <p:spPr bwMode="auto">
              <a:xfrm>
                <a:off x="3779912" y="4779693"/>
                <a:ext cx="777226"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开源群体学习</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1" name="圆角矩形 190"/>
              <p:cNvSpPr/>
              <p:nvPr/>
            </p:nvSpPr>
            <p:spPr bwMode="auto">
              <a:xfrm>
                <a:off x="4619625" y="4781434"/>
                <a:ext cx="722990"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开源社区同步</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2" name="圆角矩形 191"/>
              <p:cNvSpPr/>
              <p:nvPr/>
            </p:nvSpPr>
            <p:spPr bwMode="auto">
              <a:xfrm>
                <a:off x="5411713" y="4778975"/>
                <a:ext cx="1031292"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社区内容监控与预警</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3" name="圆角矩形 192"/>
              <p:cNvSpPr/>
              <p:nvPr/>
            </p:nvSpPr>
            <p:spPr bwMode="auto">
              <a:xfrm>
                <a:off x="6501754" y="4778974"/>
                <a:ext cx="785582"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大并发版本控制</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4" name="圆角矩形 193"/>
              <p:cNvSpPr/>
              <p:nvPr/>
            </p:nvSpPr>
            <p:spPr bwMode="auto">
              <a:xfrm>
                <a:off x="2981491" y="4782152"/>
                <a:ext cx="736755"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开源协作开发</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5" name="圆角矩形 194"/>
              <p:cNvSpPr/>
              <p:nvPr/>
            </p:nvSpPr>
            <p:spPr bwMode="auto">
              <a:xfrm>
                <a:off x="7355930" y="4778974"/>
                <a:ext cx="1070704" cy="246055"/>
              </a:xfrm>
              <a:prstGeom prst="roundRect">
                <a:avLst>
                  <a:gd name="adj" fmla="val 12120"/>
                </a:avLst>
              </a:prstGeom>
              <a:grpFill/>
              <a:ln w="9525" cap="sq" algn="ctr">
                <a:solidFill>
                  <a:srgbClr val="003366"/>
                </a:solidFill>
                <a:miter lim="800000"/>
              </a:ln>
              <a:effectLst/>
            </p:spPr>
            <p:txBody>
              <a:bodyPr rot="0" spcFirstLastPara="0" vertOverflow="overflow" horzOverflow="overflow" vert="horz" wrap="none" lIns="0" tIns="36000" rIns="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代码构建与负载均衡</a:t>
                </a:r>
                <a:endParaRPr kumimoji="0" lang="en-US" altLang="zh-CN" sz="1000" b="0" i="0" u="none" strike="noStrike" kern="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grpSp>
        <p:pic>
          <p:nvPicPr>
            <p:cNvPr id="19507" name="图片 167"/>
            <p:cNvPicPr>
              <a:picLocks noChangeAspect="1"/>
            </p:cNvPicPr>
            <p:nvPr/>
          </p:nvPicPr>
          <p:blipFill>
            <a:blip r:embed="rId8"/>
            <a:stretch>
              <a:fillRect/>
            </a:stretch>
          </p:blipFill>
          <p:spPr>
            <a:xfrm>
              <a:off x="1974558" y="2329371"/>
              <a:ext cx="313676" cy="140927"/>
            </a:xfrm>
            <a:prstGeom prst="rect">
              <a:avLst/>
            </a:prstGeom>
            <a:noFill/>
            <a:ln w="9525">
              <a:noFill/>
            </a:ln>
          </p:spPr>
        </p:pic>
        <p:sp>
          <p:nvSpPr>
            <p:cNvPr id="169" name="十二边形 168"/>
            <p:cNvSpPr>
              <a:spLocks noChangeAspect="1"/>
            </p:cNvSpPr>
            <p:nvPr/>
          </p:nvSpPr>
          <p:spPr>
            <a:xfrm>
              <a:off x="4762663" y="2044566"/>
              <a:ext cx="678413" cy="215234"/>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持续集成框架</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0" name="十二边形 169"/>
            <p:cNvSpPr>
              <a:spLocks noChangeAspect="1"/>
            </p:cNvSpPr>
            <p:nvPr/>
          </p:nvSpPr>
          <p:spPr>
            <a:xfrm>
              <a:off x="2665683" y="2071507"/>
              <a:ext cx="630412" cy="189958"/>
            </a:xfrm>
            <a:prstGeom prst="dodecagon">
              <a:avLst/>
            </a:prstGeom>
            <a:solidFill>
              <a:schemeClr val="bg1"/>
            </a:solidFill>
            <a:ln w="9525" cap="flat" cmpd="sng" algn="ctr">
              <a:solidFill>
                <a:srgbClr val="008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配套测试服务</a:t>
              </a:r>
              <a:endParaRPr kumimoji="0" lang="zh-CN" altLang="en-US" sz="7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1" name="左右箭头 170"/>
            <p:cNvSpPr/>
            <p:nvPr/>
          </p:nvSpPr>
          <p:spPr>
            <a:xfrm rot="5400000">
              <a:off x="5498370" y="2582162"/>
              <a:ext cx="146129" cy="133384"/>
            </a:xfrm>
            <a:prstGeom prst="leftRightArrow">
              <a:avLst>
                <a:gd name="adj1" fmla="val 50000"/>
                <a:gd name="adj2" fmla="val 35936"/>
              </a:avLst>
            </a:prstGeom>
            <a:solidFill>
              <a:schemeClr val="bg1"/>
            </a:solidFill>
            <a:ln w="6350" cap="flat" cmpd="sng" algn="ctr">
              <a:solidFill>
                <a:schemeClr val="tx1">
                  <a:lumMod val="50000"/>
                  <a:lumOff val="50000"/>
                </a:schemeClr>
              </a:solid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72" name="组合 150"/>
            <p:cNvGrpSpPr/>
            <p:nvPr/>
          </p:nvGrpSpPr>
          <p:grpSpPr>
            <a:xfrm rot="5400000">
              <a:off x="4250637" y="2014458"/>
              <a:ext cx="454980" cy="100286"/>
              <a:chOff x="5373615" y="1633174"/>
              <a:chExt cx="1352830" cy="338798"/>
            </a:xfrm>
            <a:solidFill>
              <a:schemeClr val="bg1">
                <a:lumMod val="75000"/>
              </a:schemeClr>
            </a:solidFill>
          </p:grpSpPr>
          <p:sp>
            <p:nvSpPr>
              <p:cNvPr id="187" name="左右箭头 186"/>
              <p:cNvSpPr/>
              <p:nvPr/>
            </p:nvSpPr>
            <p:spPr>
              <a:xfrm rot="3469309">
                <a:off x="5321908" y="1688062"/>
                <a:ext cx="335617"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8" name="左右箭头 187"/>
              <p:cNvSpPr/>
              <p:nvPr/>
            </p:nvSpPr>
            <p:spPr>
              <a:xfrm rot="7756702">
                <a:off x="6442535" y="1684880"/>
                <a:ext cx="335616"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9" name="左右箭头 188"/>
              <p:cNvSpPr/>
              <p:nvPr/>
            </p:nvSpPr>
            <p:spPr>
              <a:xfrm rot="5400000">
                <a:off x="5909440" y="1667909"/>
                <a:ext cx="275746"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9512" name="矩形 172"/>
            <p:cNvSpPr/>
            <p:nvPr/>
          </p:nvSpPr>
          <p:spPr>
            <a:xfrm>
              <a:off x="5556309" y="1769282"/>
              <a:ext cx="375135" cy="477585"/>
            </a:xfrm>
            <a:prstGeom prst="rect">
              <a:avLst/>
            </a:prstGeom>
            <a:noFill/>
            <a:ln w="9525">
              <a:noFill/>
            </a:ln>
          </p:spPr>
          <p:txBody>
            <a:bodyPr lIns="36000" rIns="36000" anchor="ctr">
              <a:spAutoFit/>
            </a:bodyPr>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开源</a:t>
              </a:r>
              <a:endParaRPr lang="en-US" altLang="zh-CN" sz="900" b="1" dirty="0">
                <a:solidFill>
                  <a:srgbClr val="008000"/>
                </a:solidFill>
                <a:latin typeface="微软雅黑" panose="020B0503020204020204" pitchFamily="34" charset="-122"/>
                <a:ea typeface="微软雅黑" panose="020B0503020204020204" pitchFamily="34" charset="-122"/>
              </a:endParaRPr>
            </a:p>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项目</a:t>
              </a:r>
              <a:endParaRPr lang="en-US" altLang="zh-CN" sz="900" b="1" dirty="0">
                <a:solidFill>
                  <a:srgbClr val="008000"/>
                </a:solidFill>
                <a:latin typeface="微软雅黑" panose="020B0503020204020204" pitchFamily="34" charset="-122"/>
                <a:ea typeface="微软雅黑" panose="020B0503020204020204" pitchFamily="34" charset="-122"/>
              </a:endParaRPr>
            </a:p>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社区</a:t>
              </a:r>
              <a:endParaRPr lang="zh-CN" altLang="en-US" sz="900" b="1" dirty="0">
                <a:solidFill>
                  <a:srgbClr val="008000"/>
                </a:solidFill>
                <a:latin typeface="微软雅黑" panose="020B0503020204020204" pitchFamily="34" charset="-122"/>
                <a:ea typeface="微软雅黑" panose="020B0503020204020204" pitchFamily="34" charset="-122"/>
              </a:endParaRPr>
            </a:p>
          </p:txBody>
        </p:sp>
        <p:sp>
          <p:nvSpPr>
            <p:cNvPr id="174" name="十二边形 173"/>
            <p:cNvSpPr>
              <a:spLocks noChangeAspect="1"/>
            </p:cNvSpPr>
            <p:nvPr/>
          </p:nvSpPr>
          <p:spPr>
            <a:xfrm>
              <a:off x="6663502" y="2048707"/>
              <a:ext cx="788818" cy="254513"/>
            </a:xfrm>
            <a:prstGeom prst="dodecagon">
              <a:avLst/>
            </a:prstGeom>
            <a:solidFill>
              <a:srgbClr val="00B050"/>
            </a:solidFill>
            <a:ln w="9525" cap="flat" cmpd="sng" algn="ctr">
              <a:solidFill>
                <a:sysClr val="windowText" lastClr="00000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标准工作组</a:t>
              </a:r>
              <a:endPar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514" name="矩形 174"/>
            <p:cNvSpPr/>
            <p:nvPr/>
          </p:nvSpPr>
          <p:spPr>
            <a:xfrm>
              <a:off x="5652120" y="2299060"/>
              <a:ext cx="2801282" cy="217084"/>
            </a:xfrm>
            <a:prstGeom prst="rect">
              <a:avLst/>
            </a:prstGeom>
            <a:noFill/>
            <a:ln w="9525">
              <a:noFill/>
            </a:ln>
          </p:spPr>
          <p:txBody>
            <a:bodyPr anchor="ctr">
              <a:spAutoFit/>
            </a:bodyPr>
            <a:p>
              <a:pPr algn="ctr" eaLnBrk="1" hangingPunct="1"/>
              <a:r>
                <a:rPr lang="zh-CN" altLang="en-US" sz="900" b="1" dirty="0">
                  <a:solidFill>
                    <a:srgbClr val="008000"/>
                  </a:solidFill>
                  <a:latin typeface="微软雅黑" panose="020B0503020204020204" pitchFamily="34" charset="-122"/>
                  <a:ea typeface="微软雅黑" panose="020B0503020204020204" pitchFamily="34" charset="-122"/>
                </a:rPr>
                <a:t>开源社区生态系统持续孵化环境</a:t>
              </a:r>
              <a:endParaRPr lang="zh-CN" altLang="en-US" sz="900" b="1" dirty="0">
                <a:solidFill>
                  <a:srgbClr val="008000"/>
                </a:solidFill>
                <a:latin typeface="微软雅黑" panose="020B0503020204020204" pitchFamily="34" charset="-122"/>
                <a:ea typeface="微软雅黑" panose="020B0503020204020204" pitchFamily="34" charset="-122"/>
              </a:endParaRPr>
            </a:p>
          </p:txBody>
        </p:sp>
        <p:sp>
          <p:nvSpPr>
            <p:cNvPr id="176" name="椭圆 175"/>
            <p:cNvSpPr/>
            <p:nvPr/>
          </p:nvSpPr>
          <p:spPr>
            <a:xfrm>
              <a:off x="6012160" y="1749089"/>
              <a:ext cx="542085" cy="209333"/>
            </a:xfrm>
            <a:prstGeom prst="ellipse">
              <a:avLst/>
            </a:prstGeom>
            <a:solidFill>
              <a:srgbClr val="00B050"/>
            </a:solidFill>
            <a:ln w="9525" cap="flat" cmpd="sng" algn="ctr">
              <a:solidFill>
                <a:srgbClr val="92D05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政府部门</a:t>
              </a:r>
              <a:endPar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372200" y="1556792"/>
              <a:ext cx="739744" cy="221755"/>
            </a:xfrm>
            <a:prstGeom prst="ellipse">
              <a:avLst/>
            </a:prstGeom>
            <a:solidFill>
              <a:srgbClr val="00B050"/>
            </a:solidFill>
            <a:ln w="9525" cap="flat" cmpd="sng" algn="ctr">
              <a:solidFill>
                <a:srgbClr val="92D05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相关学会和协会</a:t>
              </a:r>
              <a:endPar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64623" y="1556792"/>
              <a:ext cx="719745" cy="237603"/>
            </a:xfrm>
            <a:prstGeom prst="ellipse">
              <a:avLst/>
            </a:prstGeom>
            <a:solidFill>
              <a:srgbClr val="00B050"/>
            </a:solidFill>
            <a:ln w="9525" cap="flat" cmpd="sng" algn="ctr">
              <a:solidFill>
                <a:srgbClr val="92D05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相关产业联盟</a:t>
              </a:r>
              <a:endPar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524328" y="1772816"/>
              <a:ext cx="588393" cy="221755"/>
            </a:xfrm>
            <a:prstGeom prst="ellipse">
              <a:avLst/>
            </a:prstGeom>
            <a:solidFill>
              <a:srgbClr val="00B050"/>
            </a:solidFill>
            <a:ln w="9525" cap="flat" cmpd="sng" algn="ctr">
              <a:solidFill>
                <a:srgbClr val="92D050"/>
              </a:solidFill>
              <a:prstDash val="solid"/>
              <a:miter lim="800000"/>
            </a:ln>
            <a:effectLst/>
          </p:spPr>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重点企业</a:t>
              </a:r>
              <a:endParaRPr kumimoji="0" lang="zh-CN" altLang="en-US" sz="7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0" name="组合 192"/>
            <p:cNvGrpSpPr/>
            <p:nvPr/>
          </p:nvGrpSpPr>
          <p:grpSpPr>
            <a:xfrm>
              <a:off x="6804248" y="1805136"/>
              <a:ext cx="489698" cy="111696"/>
              <a:chOff x="5404324" y="1629806"/>
              <a:chExt cx="1356587" cy="351566"/>
            </a:xfrm>
            <a:solidFill>
              <a:schemeClr val="bg1">
                <a:lumMod val="75000"/>
              </a:schemeClr>
            </a:solidFill>
          </p:grpSpPr>
          <p:sp>
            <p:nvSpPr>
              <p:cNvPr id="185" name="左右箭头 184"/>
              <p:cNvSpPr/>
              <p:nvPr/>
            </p:nvSpPr>
            <p:spPr>
              <a:xfrm rot="3469309">
                <a:off x="5361637" y="1706481"/>
                <a:ext cx="317578"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6" name="左右箭头 185"/>
              <p:cNvSpPr/>
              <p:nvPr/>
            </p:nvSpPr>
            <p:spPr>
              <a:xfrm rot="7756702">
                <a:off x="6477001" y="1681512"/>
                <a:ext cx="335615" cy="232204"/>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81" name="组合 196"/>
            <p:cNvGrpSpPr/>
            <p:nvPr/>
          </p:nvGrpSpPr>
          <p:grpSpPr>
            <a:xfrm>
              <a:off x="6444208" y="1968398"/>
              <a:ext cx="1181157" cy="92450"/>
              <a:chOff x="3993313" y="1616170"/>
              <a:chExt cx="3272107" cy="290988"/>
            </a:xfrm>
            <a:solidFill>
              <a:schemeClr val="bg1">
                <a:lumMod val="75000"/>
              </a:schemeClr>
            </a:solidFill>
          </p:grpSpPr>
          <p:sp>
            <p:nvSpPr>
              <p:cNvPr id="183" name="左右箭头 182"/>
              <p:cNvSpPr/>
              <p:nvPr/>
            </p:nvSpPr>
            <p:spPr>
              <a:xfrm rot="1472206">
                <a:off x="3993313" y="1616170"/>
                <a:ext cx="339271" cy="229703"/>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4" name="左右箭头 183"/>
              <p:cNvSpPr/>
              <p:nvPr/>
            </p:nvSpPr>
            <p:spPr>
              <a:xfrm rot="9856523">
                <a:off x="6926146" y="1677456"/>
                <a:ext cx="339274" cy="229702"/>
              </a:xfrm>
              <a:prstGeom prst="leftRightArrow">
                <a:avLst>
                  <a:gd name="adj1" fmla="val 50000"/>
                  <a:gd name="adj2" fmla="val 35936"/>
                </a:avLst>
              </a:prstGeom>
              <a:grpFill/>
              <a:ln w="12700" cap="flat" cmpd="sng" algn="ctr">
                <a:noFill/>
                <a:prstDash val="solid"/>
                <a:miter lim="800000"/>
              </a:ln>
              <a:effectLst/>
            </p:spPr>
            <p:txBody>
              <a:bodyPr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82" name="圆角矩形 181"/>
            <p:cNvSpPr/>
            <p:nvPr/>
          </p:nvSpPr>
          <p:spPr bwMode="auto">
            <a:xfrm>
              <a:off x="6027048" y="1542607"/>
              <a:ext cx="2080632" cy="981885"/>
            </a:xfrm>
            <a:prstGeom prst="roundRect">
              <a:avLst>
                <a:gd name="adj" fmla="val 5787"/>
              </a:avLst>
            </a:prstGeom>
            <a:noFill/>
            <a:ln w="12700" cap="flat" cmpd="sng" algn="ctr">
              <a:solidFill>
                <a:srgbClr val="00B050"/>
              </a:solidFill>
              <a:prstDash val="solid"/>
              <a:miter lim="800000"/>
            </a:ln>
            <a:effectLst/>
          </p:spPr>
          <p:txBody>
            <a:bodyPr wrap="none" lIns="36000" rIns="3600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课题设置</a:t>
            </a:r>
            <a:endParaRPr lang="zh-CN" altLang="en-US" dirty="0"/>
          </a:p>
        </p:txBody>
      </p:sp>
      <p:sp>
        <p:nvSpPr>
          <p:cNvPr id="4" name="矩形: 圆角 3"/>
          <p:cNvSpPr/>
          <p:nvPr/>
        </p:nvSpPr>
        <p:spPr>
          <a:xfrm>
            <a:off x="467277" y="5109276"/>
            <a:ext cx="2086442" cy="936104"/>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理论技术</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 name="矩形: 圆角 4"/>
          <p:cNvSpPr/>
          <p:nvPr/>
        </p:nvSpPr>
        <p:spPr>
          <a:xfrm>
            <a:off x="468313" y="3837182"/>
            <a:ext cx="2086442" cy="936104"/>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支撑平台</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6" name="矩形: 圆角 5"/>
          <p:cNvSpPr/>
          <p:nvPr/>
        </p:nvSpPr>
        <p:spPr>
          <a:xfrm>
            <a:off x="469334" y="2541650"/>
            <a:ext cx="2086442" cy="936104"/>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运营体系</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491309" y="1093811"/>
            <a:ext cx="2086442" cy="936104"/>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生态系统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67277" y="6207695"/>
            <a:ext cx="2086442" cy="461665"/>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项目任务</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 name="圆角矩形 140"/>
          <p:cNvSpPr/>
          <p:nvPr/>
        </p:nvSpPr>
        <p:spPr>
          <a:xfrm>
            <a:off x="3938588" y="5367276"/>
            <a:ext cx="3608459" cy="668404"/>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a:solidFill>
                  <a:schemeClr val="bg1"/>
                </a:solidFill>
                <a:latin typeface="微软雅黑" panose="020B0503020204020204" pitchFamily="34" charset="-122"/>
                <a:ea typeface="微软雅黑" panose="020B0503020204020204" pitchFamily="34" charset="-122"/>
              </a:rPr>
              <a:t>、开源生态模式与机制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圆角矩形 141"/>
          <p:cNvSpPr/>
          <p:nvPr/>
        </p:nvSpPr>
        <p:spPr>
          <a:xfrm>
            <a:off x="3938588" y="3980753"/>
            <a:ext cx="3608459" cy="668404"/>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r>
              <a:rPr lang="zh-CN" altLang="en-US" sz="2000" b="1" dirty="0">
                <a:solidFill>
                  <a:schemeClr val="bg1"/>
                </a:solidFill>
                <a:latin typeface="微软雅黑" panose="020B0503020204020204" pitchFamily="34" charset="-122"/>
                <a:ea typeface="微软雅黑" panose="020B0503020204020204" pitchFamily="34" charset="-122"/>
              </a:rPr>
              <a:t>、安全可控开源社区支撑平台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圆角矩形 142"/>
          <p:cNvSpPr/>
          <p:nvPr/>
        </p:nvSpPr>
        <p:spPr>
          <a:xfrm>
            <a:off x="3914913" y="2669301"/>
            <a:ext cx="3608459" cy="668404"/>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5</a:t>
            </a:r>
            <a:r>
              <a:rPr lang="zh-CN" altLang="en-US" sz="2000" b="1" dirty="0">
                <a:solidFill>
                  <a:schemeClr val="bg1"/>
                </a:solidFill>
                <a:latin typeface="微软雅黑" panose="020B0503020204020204" pitchFamily="34" charset="-122"/>
                <a:ea typeface="微软雅黑" panose="020B0503020204020204" pitchFamily="34" charset="-122"/>
              </a:rPr>
              <a:t>、中文开源社区建设和运营</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圆角矩形 143"/>
          <p:cNvSpPr/>
          <p:nvPr/>
        </p:nvSpPr>
        <p:spPr>
          <a:xfrm>
            <a:off x="3535468" y="889769"/>
            <a:ext cx="2091050" cy="1043294"/>
          </a:xfrm>
          <a:prstGeom prst="roundRect">
            <a:avLst>
              <a:gd name="adj" fmla="val 11906"/>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rPr>
              <a:t>、基础类开源</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软件体系建设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圆角矩形 144"/>
          <p:cNvSpPr/>
          <p:nvPr/>
        </p:nvSpPr>
        <p:spPr>
          <a:xfrm>
            <a:off x="6156176" y="889553"/>
            <a:ext cx="2116651" cy="1043294"/>
          </a:xfrm>
          <a:prstGeom prst="roundRect">
            <a:avLst>
              <a:gd name="adj" fmla="val 11906"/>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4</a:t>
            </a:r>
            <a:r>
              <a:rPr lang="zh-CN" altLang="en-US" sz="2000" b="1" dirty="0">
                <a:solidFill>
                  <a:schemeClr val="bg1"/>
                </a:solidFill>
                <a:latin typeface="微软雅黑" panose="020B0503020204020204" pitchFamily="34" charset="-122"/>
                <a:ea typeface="微软雅黑" panose="020B0503020204020204" pitchFamily="34" charset="-122"/>
              </a:rPr>
              <a:t>、应用类开源</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软件体系建设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上下箭头 145"/>
          <p:cNvSpPr/>
          <p:nvPr/>
        </p:nvSpPr>
        <p:spPr>
          <a:xfrm>
            <a:off x="5719143" y="4773286"/>
            <a:ext cx="354766" cy="500309"/>
          </a:xfrm>
          <a:prstGeom prst="upDownArrow">
            <a:avLst>
              <a:gd name="adj1" fmla="val 50000"/>
              <a:gd name="adj2" fmla="val 30871"/>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6" name="上下箭头 146"/>
          <p:cNvSpPr/>
          <p:nvPr/>
        </p:nvSpPr>
        <p:spPr>
          <a:xfrm>
            <a:off x="5719143" y="3418379"/>
            <a:ext cx="354766" cy="500309"/>
          </a:xfrm>
          <a:prstGeom prst="upDownArrow">
            <a:avLst>
              <a:gd name="adj1" fmla="val 50000"/>
              <a:gd name="adj2" fmla="val 30871"/>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7" name="上下箭头 147"/>
          <p:cNvSpPr/>
          <p:nvPr/>
        </p:nvSpPr>
        <p:spPr>
          <a:xfrm rot="19489110">
            <a:off x="4657072" y="1977278"/>
            <a:ext cx="354766" cy="626856"/>
          </a:xfrm>
          <a:prstGeom prst="upDownArrow">
            <a:avLst>
              <a:gd name="adj1" fmla="val 50000"/>
              <a:gd name="adj2" fmla="val 30871"/>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8" name="上下箭头 148"/>
          <p:cNvSpPr/>
          <p:nvPr/>
        </p:nvSpPr>
        <p:spPr>
          <a:xfrm rot="2110890" flipH="1">
            <a:off x="6759978" y="1982506"/>
            <a:ext cx="354766" cy="626856"/>
          </a:xfrm>
          <a:prstGeom prst="upDownArrow">
            <a:avLst>
              <a:gd name="adj1" fmla="val 50000"/>
              <a:gd name="adj2" fmla="val 30871"/>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744397" y="6197029"/>
            <a:ext cx="2304256" cy="461665"/>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项目课题</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20" name="箭头: 右 19"/>
          <p:cNvSpPr/>
          <p:nvPr/>
        </p:nvSpPr>
        <p:spPr>
          <a:xfrm>
            <a:off x="2771800" y="1383159"/>
            <a:ext cx="504056"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1" name="箭头: 右 20"/>
          <p:cNvSpPr/>
          <p:nvPr/>
        </p:nvSpPr>
        <p:spPr>
          <a:xfrm>
            <a:off x="2771800" y="2889045"/>
            <a:ext cx="504056"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2" name="箭头: 右 21"/>
          <p:cNvSpPr/>
          <p:nvPr/>
        </p:nvSpPr>
        <p:spPr>
          <a:xfrm>
            <a:off x="2771800" y="4125214"/>
            <a:ext cx="504056"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3" name="箭头: 右 22"/>
          <p:cNvSpPr/>
          <p:nvPr/>
        </p:nvSpPr>
        <p:spPr>
          <a:xfrm>
            <a:off x="2771800" y="5397308"/>
            <a:ext cx="504056"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7520838" y="2623038"/>
            <a:ext cx="1668121"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中国电子技术标准化研究院</a:t>
            </a:r>
            <a:endParaRPr lang="zh-CN" altLang="en-US" dirty="0"/>
          </a:p>
        </p:txBody>
      </p:sp>
      <p:sp>
        <p:nvSpPr>
          <p:cNvPr id="30" name="矩形 29"/>
          <p:cNvSpPr/>
          <p:nvPr/>
        </p:nvSpPr>
        <p:spPr>
          <a:xfrm>
            <a:off x="7605830" y="5516812"/>
            <a:ext cx="1115616"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北京大学</a:t>
            </a:r>
            <a:endParaRPr lang="zh-CN" altLang="en-US" dirty="0"/>
          </a:p>
        </p:txBody>
      </p:sp>
      <p:sp>
        <p:nvSpPr>
          <p:cNvPr id="31" name="矩形 30"/>
          <p:cNvSpPr/>
          <p:nvPr/>
        </p:nvSpPr>
        <p:spPr>
          <a:xfrm>
            <a:off x="7518372" y="4125214"/>
            <a:ext cx="1660181"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国防科技大学</a:t>
            </a:r>
            <a:endParaRPr lang="zh-CN" altLang="en-US" dirty="0"/>
          </a:p>
        </p:txBody>
      </p:sp>
      <p:sp>
        <p:nvSpPr>
          <p:cNvPr id="32" name="矩形 31"/>
          <p:cNvSpPr/>
          <p:nvPr/>
        </p:nvSpPr>
        <p:spPr>
          <a:xfrm>
            <a:off x="3419872" y="1979548"/>
            <a:ext cx="1115616"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联想集团</a:t>
            </a:r>
            <a:endParaRPr lang="zh-CN" altLang="en-US" dirty="0"/>
          </a:p>
        </p:txBody>
      </p:sp>
      <p:sp>
        <p:nvSpPr>
          <p:cNvPr id="33" name="矩形 32"/>
          <p:cNvSpPr/>
          <p:nvPr/>
        </p:nvSpPr>
        <p:spPr>
          <a:xfrm>
            <a:off x="7232297" y="1932329"/>
            <a:ext cx="1115616"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腾讯云</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7"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主要解决的问题</a:t>
            </a:r>
            <a:endParaRPr lang="zh-CN" altLang="en-US" dirty="0">
              <a:latin typeface="微软雅黑" panose="020B0503020204020204" pitchFamily="34" charset="-122"/>
              <a:ea typeface="微软雅黑" panose="020B0503020204020204" pitchFamily="34" charset="-122"/>
              <a:cs typeface="+mj-cs"/>
            </a:endParaRPr>
          </a:p>
        </p:txBody>
      </p:sp>
      <p:sp>
        <p:nvSpPr>
          <p:cNvPr id="68" name="圆角矩形 67"/>
          <p:cNvSpPr/>
          <p:nvPr/>
        </p:nvSpPr>
        <p:spPr>
          <a:xfrm>
            <a:off x="3407410" y="782320"/>
            <a:ext cx="5455285" cy="819785"/>
          </a:xfrm>
          <a:prstGeom prst="roundRect">
            <a:avLst/>
          </a:prstGeom>
          <a:solidFill>
            <a:srgbClr val="C00000"/>
          </a:solidFill>
          <a:ln w="22225">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108000" rIns="108000" rtlCol="0" anchor="ctr"/>
          <a:p>
            <a:pPr algn="just"/>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认识开源生态的成长与发展机理、建立开源生态运营模式</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圆角 3"/>
          <p:cNvSpPr/>
          <p:nvPr/>
        </p:nvSpPr>
        <p:spPr>
          <a:xfrm>
            <a:off x="261620" y="737235"/>
            <a:ext cx="2866390" cy="935990"/>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p>
            <a:pPr algn="ctr"/>
            <a:r>
              <a:rPr lang="zh-CN" altLang="en-US" sz="1800" b="1" dirty="0">
                <a:solidFill>
                  <a:schemeClr val="tx1"/>
                </a:solidFill>
                <a:latin typeface="微软雅黑" panose="020B0503020204020204" pitchFamily="34" charset="-122"/>
                <a:ea typeface="微软雅黑" panose="020B0503020204020204" pitchFamily="34" charset="-122"/>
              </a:rPr>
              <a:t>课题一</a:t>
            </a:r>
            <a:endParaRPr lang="zh-CN" altLang="en-US" sz="1800" b="1" dirty="0">
              <a:solidFill>
                <a:schemeClr val="tx1"/>
              </a:solidFill>
              <a:latin typeface="微软雅黑" panose="020B0503020204020204" pitchFamily="34" charset="-122"/>
              <a:ea typeface="微软雅黑" panose="020B0503020204020204" pitchFamily="34" charset="-122"/>
            </a:endParaRPr>
          </a:p>
          <a:p>
            <a:pPr algn="ctr"/>
            <a:r>
              <a:rPr lang="zh-CN" altLang="en-US" sz="1800" b="1" dirty="0">
                <a:solidFill>
                  <a:schemeClr val="tx1"/>
                </a:solidFill>
                <a:latin typeface="微软雅黑" panose="020B0503020204020204" pitchFamily="34" charset="-122"/>
                <a:ea typeface="微软雅黑" panose="020B0503020204020204" pitchFamily="34" charset="-122"/>
                <a:sym typeface="+mn-ea"/>
              </a:rPr>
              <a:t>开源生态模式及机制</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8" name="矩形: 圆角 3"/>
          <p:cNvSpPr/>
          <p:nvPr/>
        </p:nvSpPr>
        <p:spPr>
          <a:xfrm>
            <a:off x="245110" y="1868805"/>
            <a:ext cx="2866390" cy="935990"/>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p>
            <a:pPr algn="ctr"/>
            <a:r>
              <a:rPr lang="zh-CN" altLang="en-US" sz="1800" b="1" dirty="0">
                <a:solidFill>
                  <a:schemeClr val="tx1"/>
                </a:solidFill>
                <a:latin typeface="微软雅黑" panose="020B0503020204020204" pitchFamily="34" charset="-122"/>
                <a:ea typeface="微软雅黑" panose="020B0503020204020204" pitchFamily="34" charset="-122"/>
              </a:rPr>
              <a:t>课题二</a:t>
            </a:r>
            <a:endParaRPr lang="en-US" altLang="zh-CN" sz="1800" b="1" dirty="0">
              <a:solidFill>
                <a:schemeClr val="tx1"/>
              </a:solidFill>
              <a:latin typeface="微软雅黑" panose="020B0503020204020204" pitchFamily="34" charset="-122"/>
              <a:ea typeface="微软雅黑" panose="020B0503020204020204" pitchFamily="34" charset="-122"/>
            </a:endParaRPr>
          </a:p>
          <a:p>
            <a:pPr algn="ctr"/>
            <a:r>
              <a:rPr lang="zh-CN" altLang="en-US" sz="1800" b="1" dirty="0">
                <a:solidFill>
                  <a:schemeClr val="tx1"/>
                </a:solidFill>
                <a:latin typeface="微软雅黑" panose="020B0503020204020204" pitchFamily="34" charset="-122"/>
                <a:ea typeface="微软雅黑" panose="020B0503020204020204" pitchFamily="34" charset="-122"/>
                <a:sym typeface="+mn-ea"/>
              </a:rPr>
              <a:t>安全可控开源社区支撑平台</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1" name="矩形: 圆角 3"/>
          <p:cNvSpPr/>
          <p:nvPr/>
        </p:nvSpPr>
        <p:spPr>
          <a:xfrm>
            <a:off x="261620" y="3032760"/>
            <a:ext cx="2866390" cy="935990"/>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p>
            <a:pPr algn="ctr"/>
            <a:r>
              <a:rPr lang="zh-CN" altLang="en-US" sz="1800" b="1" dirty="0">
                <a:solidFill>
                  <a:schemeClr val="tx1"/>
                </a:solidFill>
                <a:latin typeface="微软雅黑" panose="020B0503020204020204" pitchFamily="34" charset="-122"/>
                <a:ea typeface="微软雅黑" panose="020B0503020204020204" pitchFamily="34" charset="-122"/>
              </a:rPr>
              <a:t>课题三</a:t>
            </a:r>
            <a:endParaRPr lang="zh-CN" altLang="en-US" sz="1800" b="1" dirty="0">
              <a:solidFill>
                <a:schemeClr val="tx1"/>
              </a:solidFill>
              <a:latin typeface="微软雅黑" panose="020B0503020204020204" pitchFamily="34" charset="-122"/>
              <a:ea typeface="微软雅黑" panose="020B0503020204020204" pitchFamily="34" charset="-122"/>
            </a:endParaRPr>
          </a:p>
          <a:p>
            <a:pPr algn="ctr"/>
            <a:r>
              <a:rPr lang="zh-CN" altLang="en-US" sz="1800" b="1" dirty="0">
                <a:solidFill>
                  <a:schemeClr val="tx1"/>
                </a:solidFill>
                <a:latin typeface="微软雅黑" panose="020B0503020204020204" pitchFamily="34" charset="-122"/>
                <a:ea typeface="微软雅黑" panose="020B0503020204020204" pitchFamily="34" charset="-122"/>
                <a:sym typeface="+mn-ea"/>
              </a:rPr>
              <a:t>基础类开源软件体系建设</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 name="矩形: 圆角 3"/>
          <p:cNvSpPr/>
          <p:nvPr/>
        </p:nvSpPr>
        <p:spPr>
          <a:xfrm>
            <a:off x="245110" y="4164965"/>
            <a:ext cx="2866390" cy="935990"/>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p>
            <a:pPr algn="ctr">
              <a:buNone/>
            </a:pPr>
            <a:r>
              <a:rPr lang="zh-CN" altLang="en-US" sz="1800" b="1" dirty="0">
                <a:solidFill>
                  <a:schemeClr val="tx1"/>
                </a:solidFill>
                <a:latin typeface="微软雅黑" panose="020B0503020204020204" pitchFamily="34" charset="-122"/>
                <a:ea typeface="微软雅黑" panose="020B0503020204020204" pitchFamily="34" charset="-122"/>
              </a:rPr>
              <a:t>课题四</a:t>
            </a:r>
            <a:endParaRPr lang="zh-CN" altLang="en-US" sz="1800" b="1" dirty="0">
              <a:solidFill>
                <a:schemeClr val="tx1"/>
              </a:solidFill>
              <a:latin typeface="微软雅黑" panose="020B0503020204020204" pitchFamily="34" charset="-122"/>
              <a:ea typeface="微软雅黑" panose="020B0503020204020204" pitchFamily="34" charset="-122"/>
            </a:endParaRPr>
          </a:p>
          <a:p>
            <a:pPr algn="ctr">
              <a:buNone/>
            </a:pPr>
            <a:r>
              <a:rPr lang="zh-CN" altLang="en-US" sz="1800" b="1" dirty="0">
                <a:solidFill>
                  <a:schemeClr val="tx1"/>
                </a:solidFill>
                <a:latin typeface="微软雅黑" panose="020B0503020204020204" pitchFamily="34" charset="-122"/>
                <a:ea typeface="微软雅黑" panose="020B0503020204020204" pitchFamily="34" charset="-122"/>
                <a:sym typeface="+mn-ea"/>
              </a:rPr>
              <a:t>应用类开源软件体系建设</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5" name="矩形: 圆角 3"/>
          <p:cNvSpPr/>
          <p:nvPr/>
        </p:nvSpPr>
        <p:spPr>
          <a:xfrm>
            <a:off x="245110" y="5313045"/>
            <a:ext cx="2866390" cy="935990"/>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none" rtlCol="0" anchor="ctr"/>
          <a:p>
            <a:pPr algn="ctr">
              <a:buNone/>
            </a:pPr>
            <a:r>
              <a:rPr lang="zh-CN" altLang="en-US" sz="1800" b="1" dirty="0">
                <a:solidFill>
                  <a:schemeClr val="tx1"/>
                </a:solidFill>
                <a:latin typeface="微软雅黑" panose="020B0503020204020204" pitchFamily="34" charset="-122"/>
                <a:ea typeface="微软雅黑" panose="020B0503020204020204" pitchFamily="34" charset="-122"/>
              </a:rPr>
              <a:t>课题五</a:t>
            </a:r>
            <a:endParaRPr lang="zh-CN" altLang="en-US" sz="1800" b="1" dirty="0">
              <a:solidFill>
                <a:schemeClr val="tx1"/>
              </a:solidFill>
              <a:latin typeface="微软雅黑" panose="020B0503020204020204" pitchFamily="34" charset="-122"/>
              <a:ea typeface="微软雅黑" panose="020B0503020204020204" pitchFamily="34" charset="-122"/>
            </a:endParaRPr>
          </a:p>
          <a:p>
            <a:pPr algn="ctr">
              <a:buNone/>
            </a:pPr>
            <a:r>
              <a:rPr lang="zh-CN" altLang="en-US" sz="1800" b="1" dirty="0">
                <a:solidFill>
                  <a:schemeClr val="tx1"/>
                </a:solidFill>
                <a:latin typeface="微软雅黑" panose="020B0503020204020204" pitchFamily="34" charset="-122"/>
                <a:ea typeface="微软雅黑" panose="020B0503020204020204" pitchFamily="34" charset="-122"/>
                <a:sym typeface="+mn-ea"/>
              </a:rPr>
              <a:t>中文开源社区建设和运营</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3407410" y="1790065"/>
            <a:ext cx="5455285" cy="917575"/>
          </a:xfrm>
          <a:prstGeom prst="roundRect">
            <a:avLst/>
          </a:prstGeom>
          <a:solidFill>
            <a:srgbClr val="C00000"/>
          </a:solidFill>
          <a:ln w="22225">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108000" rIns="108000" rtlCol="0" anchor="ctr"/>
          <a:p>
            <a:pPr algn="just"/>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构建安全可控开源的社区支撑平台</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圆角矩形 15"/>
          <p:cNvSpPr/>
          <p:nvPr/>
        </p:nvSpPr>
        <p:spPr>
          <a:xfrm>
            <a:off x="3416300" y="3032760"/>
            <a:ext cx="5445760" cy="935990"/>
          </a:xfrm>
          <a:prstGeom prst="roundRect">
            <a:avLst/>
          </a:prstGeom>
          <a:solidFill>
            <a:srgbClr val="C00000"/>
          </a:solidFill>
          <a:ln w="22225">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108000" rIns="108000" rtlCol="0" anchor="ctr"/>
          <a:p>
            <a:pPr algn="just"/>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建立起以ARM为核心的基础类开源软件体系和应用生态</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圆角矩形 16"/>
          <p:cNvSpPr/>
          <p:nvPr/>
        </p:nvSpPr>
        <p:spPr>
          <a:xfrm>
            <a:off x="3407410" y="4164965"/>
            <a:ext cx="5455285" cy="935990"/>
          </a:xfrm>
          <a:prstGeom prst="roundRect">
            <a:avLst/>
          </a:prstGeom>
          <a:solidFill>
            <a:srgbClr val="C00000"/>
          </a:solidFill>
          <a:ln w="22225">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108000" rIns="108000" rtlCol="0" anchor="ctr"/>
          <a:p>
            <a:pPr algn="just"/>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建立应用类开源软件体系和应用生态</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圆角矩形 17"/>
          <p:cNvSpPr/>
          <p:nvPr/>
        </p:nvSpPr>
        <p:spPr>
          <a:xfrm>
            <a:off x="3407410" y="5313045"/>
            <a:ext cx="5455285" cy="935990"/>
          </a:xfrm>
          <a:prstGeom prst="roundRect">
            <a:avLst/>
          </a:prstGeom>
          <a:solidFill>
            <a:srgbClr val="C00000"/>
          </a:solidFill>
          <a:ln w="22225">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108000" rIns="108000" rtlCol="0" anchor="ctr"/>
          <a:p>
            <a:pPr algn="just"/>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建立中文开源社区并支持其持续运营</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1"/>
          <a:stretch>
            <a:fillRect/>
          </a:stretch>
        </p:blipFill>
        <p:spPr>
          <a:xfrm>
            <a:off x="6824762" y="3481452"/>
            <a:ext cx="1196674" cy="741740"/>
          </a:xfrm>
          <a:prstGeom prst="rect">
            <a:avLst/>
          </a:prstGeom>
        </p:spPr>
      </p:pic>
      <p:pic>
        <p:nvPicPr>
          <p:cNvPr id="17" name="图片 16"/>
          <p:cNvPicPr>
            <a:picLocks noChangeAspect="1"/>
          </p:cNvPicPr>
          <p:nvPr/>
        </p:nvPicPr>
        <p:blipFill>
          <a:blip r:embed="rId2"/>
          <a:stretch>
            <a:fillRect/>
          </a:stretch>
        </p:blipFill>
        <p:spPr>
          <a:xfrm>
            <a:off x="3488346" y="6057091"/>
            <a:ext cx="1266969" cy="518854"/>
          </a:xfrm>
          <a:prstGeom prst="rect">
            <a:avLst/>
          </a:prstGeom>
        </p:spPr>
      </p:pic>
      <p:sp>
        <p:nvSpPr>
          <p:cNvPr id="2" name="标题 1"/>
          <p:cNvSpPr>
            <a:spLocks noGrp="1"/>
          </p:cNvSpPr>
          <p:nvPr>
            <p:ph type="title"/>
          </p:nvPr>
        </p:nvSpPr>
        <p:spPr/>
        <p:txBody>
          <a:bodyPr/>
          <a:lstStyle/>
          <a:p>
            <a:r>
              <a:rPr lang="zh-CN" altLang="en-US" dirty="0"/>
              <a:t>研究团队：组织构成</a:t>
            </a:r>
            <a:endParaRPr lang="zh-CN" altLang="en-US" dirty="0"/>
          </a:p>
        </p:txBody>
      </p:sp>
      <p:sp>
        <p:nvSpPr>
          <p:cNvPr id="9" name="圆角矩形 7"/>
          <p:cNvSpPr/>
          <p:nvPr/>
        </p:nvSpPr>
        <p:spPr>
          <a:xfrm>
            <a:off x="468313" y="844613"/>
            <a:ext cx="8352158" cy="1187550"/>
          </a:xfrm>
          <a:prstGeom prst="roundRect">
            <a:avLst>
              <a:gd name="adj" fmla="val 0"/>
            </a:avLst>
          </a:prstGeom>
          <a:solidFill>
            <a:srgbClr val="C00000"/>
          </a:solidFill>
          <a:ln w="25400" cap="flat" cmpd="sng" algn="ctr">
            <a:noFill/>
            <a:prstDash val="solid"/>
          </a:ln>
          <a:effectLst/>
        </p:spPr>
        <p:txBody>
          <a:bodyPr rtlCol="0" anchor="ctr"/>
          <a:lstStyle/>
          <a:p>
            <a:pPr algn="ctr" fontAlgn="auto">
              <a:spcBef>
                <a:spcPts val="0"/>
              </a:spcBef>
              <a:spcAft>
                <a:spcPts val="0"/>
              </a:spcAft>
              <a:defRPr/>
            </a:pPr>
            <a:r>
              <a:rPr lang="zh-CN" altLang="en-US" sz="3200" b="1" kern="0" dirty="0">
                <a:solidFill>
                  <a:schemeClr val="bg1"/>
                </a:solidFill>
                <a:latin typeface="微软雅黑" panose="020B0503020204020204" pitchFamily="34" charset="-122"/>
                <a:ea typeface="微软雅黑" panose="020B0503020204020204" pitchFamily="34" charset="-122"/>
              </a:rPr>
              <a:t>汇聚了国内云计算和大数据开源技术和产业</a:t>
            </a:r>
            <a:endParaRPr lang="en-US" altLang="zh-CN" sz="3200" b="1" kern="0"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3200" b="1" kern="0" dirty="0">
                <a:solidFill>
                  <a:schemeClr val="bg1"/>
                </a:solidFill>
                <a:latin typeface="微软雅黑" panose="020B0503020204020204" pitchFamily="34" charset="-122"/>
                <a:ea typeface="微软雅黑" panose="020B0503020204020204" pitchFamily="34" charset="-122"/>
              </a:rPr>
              <a:t>方面的一流产、学、研机构</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grpSp>
        <p:nvGrpSpPr>
          <p:cNvPr id="16" name="组合 15"/>
          <p:cNvGrpSpPr>
            <a:grpSpLocks noChangeAspect="1"/>
          </p:cNvGrpSpPr>
          <p:nvPr/>
        </p:nvGrpSpPr>
        <p:grpSpPr>
          <a:xfrm>
            <a:off x="2592246" y="2204864"/>
            <a:ext cx="4104292" cy="3827166"/>
            <a:chOff x="2843809" y="2474180"/>
            <a:chExt cx="3432361" cy="3200605"/>
          </a:xfrm>
        </p:grpSpPr>
        <p:sp>
          <p:nvSpPr>
            <p:cNvPr id="3" name="椭圆 2"/>
            <p:cNvSpPr>
              <a:spLocks noChangeAspect="1"/>
            </p:cNvSpPr>
            <p:nvPr/>
          </p:nvSpPr>
          <p:spPr>
            <a:xfrm>
              <a:off x="2843809" y="2474180"/>
              <a:ext cx="1829137" cy="1829137"/>
            </a:xfrm>
            <a:prstGeom prst="ellipse">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一流的</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高等院校和</a:t>
              </a:r>
              <a:endParaRPr lang="zh-CN" altLang="en-US"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科研机构</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4447033" y="2474180"/>
              <a:ext cx="1829137" cy="1829137"/>
            </a:xfrm>
            <a:prstGeom prst="ellipse">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一流的</a:t>
              </a:r>
              <a:br>
                <a:rPr lang="zh-CN" altLang="en-US" sz="2400" b="1" dirty="0">
                  <a:solidFill>
                    <a:srgbClr val="C00000"/>
                  </a:solidFill>
                  <a:latin typeface="微软雅黑" panose="020B0503020204020204" pitchFamily="34" charset="-122"/>
                  <a:ea typeface="微软雅黑" panose="020B0503020204020204" pitchFamily="34" charset="-122"/>
                </a:rPr>
              </a:br>
              <a:r>
                <a:rPr lang="zh-CN" altLang="en-US" sz="2400" b="1" dirty="0">
                  <a:solidFill>
                    <a:srgbClr val="C00000"/>
                  </a:solidFill>
                  <a:latin typeface="微软雅黑" panose="020B0503020204020204" pitchFamily="34" charset="-122"/>
                  <a:ea typeface="微软雅黑" panose="020B0503020204020204" pitchFamily="34" charset="-122"/>
                </a:rPr>
                <a:t>云计算和</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大数据</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企业</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nvSpPr>
          <p:spPr>
            <a:xfrm>
              <a:off x="3671900" y="3845648"/>
              <a:ext cx="1829137" cy="1829137"/>
            </a:xfrm>
            <a:prstGeom prst="ellipse">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一流的开源</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社区和</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运营组织</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a:blip r:embed="rId3"/>
          <a:stretch>
            <a:fillRect/>
          </a:stretch>
        </p:blipFill>
        <p:spPr>
          <a:xfrm>
            <a:off x="683568" y="6097132"/>
            <a:ext cx="2660761" cy="511272"/>
          </a:xfrm>
          <a:prstGeom prst="rect">
            <a:avLst/>
          </a:prstGeom>
        </p:spPr>
      </p:pic>
      <p:pic>
        <p:nvPicPr>
          <p:cNvPr id="20" name="图片 31" descr="华三logo.png"/>
          <p:cNvPicPr>
            <a:picLocks noChangeAspect="1"/>
          </p:cNvPicPr>
          <p:nvPr/>
        </p:nvPicPr>
        <p:blipFill>
          <a:blip r:embed="rId4"/>
          <a:stretch>
            <a:fillRect/>
          </a:stretch>
        </p:blipFill>
        <p:spPr>
          <a:xfrm>
            <a:off x="6175196" y="4583337"/>
            <a:ext cx="641748" cy="274886"/>
          </a:xfrm>
          <a:prstGeom prst="rect">
            <a:avLst/>
          </a:prstGeom>
        </p:spPr>
      </p:pic>
      <p:pic>
        <p:nvPicPr>
          <p:cNvPr id="21" name="Picture 21"/>
          <p:cNvPicPr>
            <a:picLocks noChangeAspect="1"/>
          </p:cNvPicPr>
          <p:nvPr/>
        </p:nvPicPr>
        <p:blipFill>
          <a:blip r:embed="rId5"/>
          <a:stretch>
            <a:fillRect/>
          </a:stretch>
        </p:blipFill>
        <p:spPr>
          <a:xfrm>
            <a:off x="7022036" y="3284353"/>
            <a:ext cx="1119208" cy="345927"/>
          </a:xfrm>
          <a:prstGeom prst="rect">
            <a:avLst/>
          </a:prstGeom>
        </p:spPr>
      </p:pic>
      <p:pic>
        <p:nvPicPr>
          <p:cNvPr id="23" name="Picture 24"/>
          <p:cNvPicPr>
            <a:picLocks noChangeAspect="1"/>
          </p:cNvPicPr>
          <p:nvPr/>
        </p:nvPicPr>
        <p:blipFill>
          <a:blip r:embed="rId6"/>
          <a:stretch>
            <a:fillRect/>
          </a:stretch>
        </p:blipFill>
        <p:spPr>
          <a:xfrm>
            <a:off x="6912816" y="2176893"/>
            <a:ext cx="1118333" cy="698958"/>
          </a:xfrm>
          <a:prstGeom prst="rect">
            <a:avLst/>
          </a:prstGeom>
        </p:spPr>
      </p:pic>
      <p:pic>
        <p:nvPicPr>
          <p:cNvPr id="24" name="Picture 28"/>
          <p:cNvPicPr>
            <a:picLocks noChangeAspect="1"/>
          </p:cNvPicPr>
          <p:nvPr/>
        </p:nvPicPr>
        <p:blipFill>
          <a:blip r:embed="rId7"/>
          <a:stretch>
            <a:fillRect/>
          </a:stretch>
        </p:blipFill>
        <p:spPr>
          <a:xfrm>
            <a:off x="6679746" y="4131670"/>
            <a:ext cx="1301982" cy="345424"/>
          </a:xfrm>
          <a:prstGeom prst="rect">
            <a:avLst/>
          </a:prstGeom>
        </p:spPr>
      </p:pic>
      <p:pic>
        <p:nvPicPr>
          <p:cNvPr id="25" name="图片 16"/>
          <p:cNvPicPr>
            <a:picLocks noChangeAspect="1"/>
          </p:cNvPicPr>
          <p:nvPr/>
        </p:nvPicPr>
        <p:blipFill>
          <a:blip r:embed="rId8"/>
          <a:stretch>
            <a:fillRect/>
          </a:stretch>
        </p:blipFill>
        <p:spPr>
          <a:xfrm>
            <a:off x="1043607" y="2400250"/>
            <a:ext cx="1416325" cy="447913"/>
          </a:xfrm>
          <a:prstGeom prst="rect">
            <a:avLst/>
          </a:prstGeom>
        </p:spPr>
      </p:pic>
      <p:pic>
        <p:nvPicPr>
          <p:cNvPr id="26" name="Picture 125"/>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518227" y="3990681"/>
            <a:ext cx="864096" cy="36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1"/>
          <p:cNvGrpSpPr>
            <a:grpSpLocks noChangeAspect="1"/>
          </p:cNvGrpSpPr>
          <p:nvPr/>
        </p:nvGrpSpPr>
        <p:grpSpPr>
          <a:xfrm>
            <a:off x="849973" y="3497545"/>
            <a:ext cx="1375001" cy="352124"/>
            <a:chOff x="4788024" y="4386405"/>
            <a:chExt cx="1488036" cy="381070"/>
          </a:xfrm>
        </p:grpSpPr>
        <p:pic>
          <p:nvPicPr>
            <p:cNvPr id="2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4387693"/>
              <a:ext cx="406433" cy="37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2389" y="4386405"/>
              <a:ext cx="1063671" cy="37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2" name="Picture 25"/>
          <p:cNvPicPr>
            <a:picLocks noChangeAspect="1"/>
          </p:cNvPicPr>
          <p:nvPr/>
        </p:nvPicPr>
        <p:blipFill>
          <a:blip r:embed="rId12"/>
          <a:stretch>
            <a:fillRect/>
          </a:stretch>
        </p:blipFill>
        <p:spPr>
          <a:xfrm>
            <a:off x="4864192" y="6059855"/>
            <a:ext cx="3921140" cy="537143"/>
          </a:xfrm>
          <a:prstGeom prst="rect">
            <a:avLst/>
          </a:prstGeom>
        </p:spPr>
      </p:pic>
      <p:pic>
        <p:nvPicPr>
          <p:cNvPr id="33" name="图片 27" descr="西南大学.jpg"/>
          <p:cNvPicPr>
            <a:picLocks noChangeAspect="1"/>
          </p:cNvPicPr>
          <p:nvPr/>
        </p:nvPicPr>
        <p:blipFill>
          <a:blip r:embed="rId13"/>
          <a:stretch>
            <a:fillRect/>
          </a:stretch>
        </p:blipFill>
        <p:spPr>
          <a:xfrm>
            <a:off x="1952429" y="4554749"/>
            <a:ext cx="1095545" cy="312402"/>
          </a:xfrm>
          <a:prstGeom prst="rect">
            <a:avLst/>
          </a:prstGeom>
        </p:spPr>
      </p:pic>
      <p:pic>
        <p:nvPicPr>
          <p:cNvPr id="34" name="图片 33"/>
          <p:cNvPicPr>
            <a:picLocks noChangeAspect="1"/>
          </p:cNvPicPr>
          <p:nvPr/>
        </p:nvPicPr>
        <p:blipFill>
          <a:blip r:embed="rId14"/>
          <a:stretch>
            <a:fillRect/>
          </a:stretch>
        </p:blipFill>
        <p:spPr>
          <a:xfrm>
            <a:off x="7224485" y="2801642"/>
            <a:ext cx="983360" cy="299163"/>
          </a:xfrm>
          <a:prstGeom prst="rect">
            <a:avLst/>
          </a:prstGeom>
        </p:spPr>
      </p:pic>
      <p:pic>
        <p:nvPicPr>
          <p:cNvPr id="36" name="图片 35"/>
          <p:cNvPicPr>
            <a:picLocks noChangeAspect="1"/>
          </p:cNvPicPr>
          <p:nvPr/>
        </p:nvPicPr>
        <p:blipFill>
          <a:blip r:embed="rId15"/>
          <a:stretch>
            <a:fillRect/>
          </a:stretch>
        </p:blipFill>
        <p:spPr>
          <a:xfrm>
            <a:off x="567998" y="2977221"/>
            <a:ext cx="1691899" cy="375698"/>
          </a:xfrm>
          <a:prstGeom prst="rect">
            <a:avLst/>
          </a:prstGeom>
        </p:spPr>
      </p:pic>
      <p:pic>
        <p:nvPicPr>
          <p:cNvPr id="60" name="图片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61951" y="5646254"/>
            <a:ext cx="317634" cy="307124"/>
          </a:xfrm>
          <a:prstGeom prst="rect">
            <a:avLst/>
          </a:prstGeom>
        </p:spPr>
      </p:pic>
      <p:sp>
        <p:nvSpPr>
          <p:cNvPr id="61" name="矩形 60"/>
          <p:cNvSpPr/>
          <p:nvPr/>
        </p:nvSpPr>
        <p:spPr>
          <a:xfrm>
            <a:off x="5980901" y="5622652"/>
            <a:ext cx="1863830" cy="338878"/>
          </a:xfrm>
          <a:prstGeom prst="rect">
            <a:avLst/>
          </a:prstGeom>
        </p:spPr>
        <p:txBody>
          <a:bodyPr wrap="none">
            <a:spAutoFit/>
          </a:bodyPr>
          <a:lstStyle/>
          <a:p>
            <a:r>
              <a:rPr lang="zh-CN" altLang="en-US" sz="1600" b="1" dirty="0">
                <a:solidFill>
                  <a:srgbClr val="008000"/>
                </a:solidFill>
                <a:latin typeface="微软雅黑" panose="020B0503020204020204" pitchFamily="34" charset="-122"/>
                <a:ea typeface="微软雅黑" panose="020B0503020204020204" pitchFamily="34" charset="-122"/>
              </a:rPr>
              <a:t>绿色计算产业联盟</a:t>
            </a:r>
            <a:endParaRPr lang="zh-CN" altLang="en-US" sz="1600" b="1" dirty="0">
              <a:solidFill>
                <a:srgbClr val="008000"/>
              </a:solidFill>
              <a:latin typeface="微软雅黑" panose="020B0503020204020204" pitchFamily="34" charset="-122"/>
              <a:ea typeface="微软雅黑" panose="020B0503020204020204" pitchFamily="34" charset="-122"/>
            </a:endParaRPr>
          </a:p>
        </p:txBody>
      </p:sp>
      <p:pic>
        <p:nvPicPr>
          <p:cNvPr id="58" name="Picture 2"/>
          <p:cNvPicPr>
            <a:picLocks noChangeAspect="1" noChangeArrowheads="1"/>
          </p:cNvPicPr>
          <p:nvPr/>
        </p:nvPicPr>
        <p:blipFill>
          <a:blip r:embed="rId17"/>
          <a:srcRect/>
          <a:stretch>
            <a:fillRect/>
          </a:stretch>
        </p:blipFill>
        <p:spPr bwMode="auto">
          <a:xfrm>
            <a:off x="1619672" y="5652464"/>
            <a:ext cx="527945" cy="263431"/>
          </a:xfrm>
          <a:prstGeom prst="rect">
            <a:avLst/>
          </a:prstGeom>
          <a:noFill/>
          <a:ln w="9525">
            <a:noFill/>
            <a:miter lim="800000"/>
            <a:headEnd/>
            <a:tailEnd/>
          </a:ln>
        </p:spPr>
      </p:pic>
      <p:sp>
        <p:nvSpPr>
          <p:cNvPr id="59" name="矩形 58"/>
          <p:cNvSpPr/>
          <p:nvPr/>
        </p:nvSpPr>
        <p:spPr>
          <a:xfrm>
            <a:off x="2166204" y="5628627"/>
            <a:ext cx="1620957" cy="338554"/>
          </a:xfrm>
          <a:prstGeom prst="rect">
            <a:avLst/>
          </a:prstGeom>
        </p:spPr>
        <p:txBody>
          <a:bodyPr wrap="none">
            <a:spAutoFit/>
          </a:bodyPr>
          <a:lstStyle/>
          <a:p>
            <a:r>
              <a:rPr lang="zh-CN" altLang="en-US" sz="1600" b="1" dirty="0">
                <a:solidFill>
                  <a:srgbClr val="0070C0"/>
                </a:solidFill>
                <a:latin typeface="微软雅黑" panose="020B0503020204020204" pitchFamily="34" charset="-122"/>
                <a:ea typeface="微软雅黑" panose="020B0503020204020204" pitchFamily="34" charset="-122"/>
              </a:rPr>
              <a:t>中国开源云联盟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项目进度安排</a:t>
            </a:r>
            <a:r>
              <a:rPr lang="zh-CN" altLang="en-US" sz="2400" dirty="0">
                <a:latin typeface="微软雅黑" panose="020B0503020204020204" pitchFamily="34" charset="-122"/>
                <a:ea typeface="微软雅黑" panose="020B0503020204020204" pitchFamily="34" charset="-122"/>
                <a:cs typeface="+mj-cs"/>
              </a:rPr>
              <a:t>（四个阶段）</a:t>
            </a:r>
            <a:endParaRPr lang="zh-CN" altLang="en-US" sz="2400" dirty="0">
              <a:latin typeface="微软雅黑" panose="020B0503020204020204" pitchFamily="34" charset="-122"/>
              <a:ea typeface="微软雅黑" panose="020B0503020204020204" pitchFamily="34" charset="-122"/>
              <a:cs typeface="+mj-cs"/>
            </a:endParaRPr>
          </a:p>
        </p:txBody>
      </p:sp>
      <p:sp>
        <p:nvSpPr>
          <p:cNvPr id="4" name="矩形 3"/>
          <p:cNvSpPr/>
          <p:nvPr/>
        </p:nvSpPr>
        <p:spPr>
          <a:xfrm>
            <a:off x="5070475" y="908050"/>
            <a:ext cx="3848100" cy="784225"/>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276350" y="908050"/>
            <a:ext cx="3736975" cy="784225"/>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bwMode="auto">
          <a:xfrm>
            <a:off x="5041900" y="1495425"/>
            <a:ext cx="14288" cy="4537075"/>
          </a:xfrm>
          <a:prstGeom prst="line">
            <a:avLst/>
          </a:prstGeom>
          <a:ln w="38100">
            <a:solidFill>
              <a:schemeClr val="bg1">
                <a:lumMod val="65000"/>
              </a:schemeClr>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圆角矩形 6"/>
          <p:cNvSpPr/>
          <p:nvPr/>
        </p:nvSpPr>
        <p:spPr bwMode="auto">
          <a:xfrm>
            <a:off x="288925" y="1590675"/>
            <a:ext cx="752475" cy="935038"/>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理论技术</a:t>
            </a:r>
            <a:endParaRPr kumimoji="0" lang="en-US" altLang="zh-CN" sz="20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290513" y="2727325"/>
            <a:ext cx="752475" cy="935038"/>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支撑平台</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bwMode="auto">
          <a:xfrm>
            <a:off x="290513" y="4994275"/>
            <a:ext cx="752475" cy="911225"/>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运营体系</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1311275" y="5965825"/>
            <a:ext cx="7653338" cy="0"/>
          </a:xfrm>
          <a:prstGeom prst="line">
            <a:avLst/>
          </a:prstGeom>
          <a:ln w="152400">
            <a:solidFill>
              <a:srgbClr val="0070C0"/>
            </a:solidFill>
            <a:headEnd type="none" w="med" len="med"/>
            <a:tailEnd type="triangle" w="sm" len="sm"/>
          </a:ln>
        </p:spPr>
        <p:style>
          <a:lnRef idx="2">
            <a:schemeClr val="accent1"/>
          </a:lnRef>
          <a:fillRef idx="0">
            <a:schemeClr val="accent1"/>
          </a:fillRef>
          <a:effectRef idx="1">
            <a:schemeClr val="accent1"/>
          </a:effectRef>
          <a:fontRef idx="minor">
            <a:schemeClr val="tx1"/>
          </a:fontRef>
        </p:style>
      </p:cxnSp>
      <p:graphicFrame>
        <p:nvGraphicFramePr>
          <p:cNvPr id="11" name="表格 10"/>
          <p:cNvGraphicFramePr>
            <a:graphicFrameLocks noGrp="1"/>
          </p:cNvGraphicFramePr>
          <p:nvPr/>
        </p:nvGraphicFramePr>
        <p:xfrm>
          <a:off x="933450" y="5768975"/>
          <a:ext cx="7848874" cy="1189038"/>
        </p:xfrm>
        <a:graphic>
          <a:graphicData uri="http://schemas.openxmlformats.org/drawingml/2006/table">
            <a:tbl>
              <a:tblPr firstRow="1" bandRow="1">
                <a:tableStyleId>{5C22544A-7EE6-4342-B048-85BDC9FD1C3A}</a:tableStyleId>
              </a:tblPr>
              <a:tblGrid>
                <a:gridCol w="1622459"/>
                <a:gridCol w="5040560"/>
                <a:gridCol w="1185855"/>
              </a:tblGrid>
              <a:tr h="1188720">
                <a:tc>
                  <a:txBody>
                    <a:bodyPr/>
                    <a:lstStyle/>
                    <a:p>
                      <a:pPr algn="ctr"/>
                      <a:r>
                        <a:rPr lang="en-US" altLang="zh-CN" sz="1800" b="1" dirty="0">
                          <a:solidFill>
                            <a:schemeClr val="tx1"/>
                          </a:solidFill>
                          <a:latin typeface="微软雅黑" panose="020B0503020204020204" pitchFamily="34" charset="-122"/>
                          <a:ea typeface="微软雅黑" panose="020B0503020204020204" pitchFamily="34" charset="-122"/>
                        </a:rPr>
                        <a:t>2018.05</a:t>
                      </a:r>
                      <a:r>
                        <a:rPr lang="zh-CN" altLang="en-US" sz="1800" b="1" dirty="0">
                          <a:solidFill>
                            <a:schemeClr val="tx1"/>
                          </a:solidFill>
                          <a:latin typeface="微软雅黑" panose="020B0503020204020204" pitchFamily="34" charset="-122"/>
                          <a:ea typeface="微软雅黑" panose="020B0503020204020204" pitchFamily="34" charset="-122"/>
                        </a:rPr>
                        <a:t> </a:t>
                      </a:r>
                      <a:endParaRPr lang="en-US" altLang="zh-CN" sz="1800" b="1" dirty="0">
                        <a:solidFill>
                          <a:schemeClr val="tx1"/>
                        </a:solidFill>
                        <a:latin typeface="微软雅黑" panose="020B0503020204020204" pitchFamily="34" charset="-122"/>
                        <a:ea typeface="微软雅黑" panose="020B0503020204020204" pitchFamily="34" charset="-122"/>
                      </a:endParaRPr>
                    </a:p>
                    <a:p>
                      <a:pPr algn="ctr"/>
                      <a:r>
                        <a:rPr lang="zh-CN" altLang="en-US" sz="1800" b="1" dirty="0">
                          <a:solidFill>
                            <a:schemeClr val="tx1"/>
                          </a:solidFill>
                          <a:latin typeface="微软雅黑" panose="020B0503020204020204" pitchFamily="34" charset="-122"/>
                          <a:ea typeface="微软雅黑" panose="020B0503020204020204" pitchFamily="34" charset="-122"/>
                        </a:rPr>
                        <a:t>项目启动</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微软雅黑" panose="020B0503020204020204" pitchFamily="34" charset="-122"/>
                          <a:ea typeface="微软雅黑" panose="020B0503020204020204" pitchFamily="34" charset="-122"/>
                        </a:rPr>
                        <a:t>2019.03</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微软雅黑" panose="020B0503020204020204" pitchFamily="34" charset="-122"/>
                          <a:ea typeface="微软雅黑" panose="020B0503020204020204" pitchFamily="34" charset="-122"/>
                        </a:rPr>
                        <a:t>2019.10</a:t>
                      </a:r>
                      <a:endParaRPr lang="en-US" altLang="zh-CN" sz="1800" b="1"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微软雅黑" panose="020B0503020204020204" pitchFamily="34" charset="-122"/>
                          <a:ea typeface="微软雅黑" panose="020B0503020204020204" pitchFamily="34" charset="-122"/>
                        </a:rPr>
                        <a:t>中期考核</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67598" name="矩形 11"/>
          <p:cNvSpPr/>
          <p:nvPr/>
        </p:nvSpPr>
        <p:spPr>
          <a:xfrm>
            <a:off x="5080000" y="1082675"/>
            <a:ext cx="3854450" cy="646113"/>
          </a:xfrm>
          <a:prstGeom prst="rect">
            <a:avLst/>
          </a:prstGeom>
          <a:noFill/>
          <a:ln w="9525">
            <a:noFill/>
          </a:ln>
        </p:spPr>
        <p:txBody>
          <a:bodyPr>
            <a:spAutoFit/>
          </a:bodyPr>
          <a:p>
            <a:pPr algn="ctr" eaLnBrk="1" hangingPunct="1"/>
            <a:r>
              <a:rPr lang="zh-CN" altLang="x-none" b="1">
                <a:solidFill>
                  <a:srgbClr val="C00000"/>
                </a:solidFill>
                <a:latin typeface="微软雅黑" panose="020B0503020204020204" pitchFamily="34" charset="-122"/>
                <a:ea typeface="微软雅黑" panose="020B0503020204020204" pitchFamily="34" charset="-122"/>
              </a:rPr>
              <a:t>标准研制</a:t>
            </a:r>
            <a:r>
              <a:rPr lang="zh-CN" altLang="x-none" b="1" dirty="0">
                <a:solidFill>
                  <a:srgbClr val="C00000"/>
                </a:solidFill>
                <a:latin typeface="微软雅黑" panose="020B0503020204020204" pitchFamily="34" charset="-122"/>
                <a:ea typeface="微软雅黑" panose="020B0503020204020204" pitchFamily="34" charset="-122"/>
              </a:rPr>
              <a:t>、</a:t>
            </a:r>
            <a:r>
              <a:rPr lang="zh-CN" altLang="x-none" b="1">
                <a:solidFill>
                  <a:srgbClr val="C00000"/>
                </a:solidFill>
                <a:latin typeface="微软雅黑" panose="020B0503020204020204" pitchFamily="34" charset="-122"/>
                <a:ea typeface="微软雅黑" panose="020B0503020204020204" pitchFamily="34" charset="-122"/>
              </a:rPr>
              <a:t>关键技术攻关，部分成果集成，中期</a:t>
            </a:r>
            <a:r>
              <a:rPr lang="zh-CN" altLang="x-none" b="1" dirty="0">
                <a:solidFill>
                  <a:srgbClr val="C00000"/>
                </a:solidFill>
                <a:latin typeface="微软雅黑" panose="020B0503020204020204" pitchFamily="34" charset="-122"/>
                <a:ea typeface="微软雅黑" panose="020B0503020204020204" pitchFamily="34" charset="-122"/>
              </a:rPr>
              <a:t>考核</a:t>
            </a:r>
            <a:endParaRPr lang="zh-CN" altLang="x-none" b="1" dirty="0">
              <a:solidFill>
                <a:srgbClr val="C00000"/>
              </a:solidFill>
              <a:latin typeface="微软雅黑" panose="020B0503020204020204" pitchFamily="34" charset="-122"/>
              <a:ea typeface="微软雅黑" panose="020B0503020204020204" pitchFamily="34" charset="-122"/>
            </a:endParaRPr>
          </a:p>
        </p:txBody>
      </p:sp>
      <p:sp>
        <p:nvSpPr>
          <p:cNvPr id="67599" name="矩形 12"/>
          <p:cNvSpPr/>
          <p:nvPr/>
        </p:nvSpPr>
        <p:spPr>
          <a:xfrm>
            <a:off x="1276350" y="1050925"/>
            <a:ext cx="3744913" cy="646113"/>
          </a:xfrm>
          <a:prstGeom prst="rect">
            <a:avLst/>
          </a:prstGeom>
          <a:noFill/>
          <a:ln w="9525">
            <a:noFill/>
          </a:ln>
        </p:spPr>
        <p:txBody>
          <a:bodyPr>
            <a:spAutoFit/>
          </a:bodyPr>
          <a:p>
            <a:pPr algn="ctr" eaLnBrk="1" hangingPunct="1"/>
            <a:r>
              <a:rPr lang="zh-CN" altLang="en-US" b="1" dirty="0">
                <a:solidFill>
                  <a:srgbClr val="C00000"/>
                </a:solidFill>
                <a:latin typeface="微软雅黑" panose="020B0503020204020204" pitchFamily="34" charset="-122"/>
                <a:ea typeface="微软雅黑" panose="020B0503020204020204" pitchFamily="34" charset="-122"/>
              </a:rPr>
              <a:t>需求分析、理论研究，部分工具平台原型设计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7600" name="矩形 16"/>
          <p:cNvSpPr/>
          <p:nvPr/>
        </p:nvSpPr>
        <p:spPr>
          <a:xfrm>
            <a:off x="1401763" y="1714500"/>
            <a:ext cx="3608387"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调研开源协议，软件数据汇聚、标注汇聚工具、开源实训</a:t>
            </a:r>
            <a:endParaRPr lang="zh-CN" altLang="en-US" sz="1200" b="1" dirty="0">
              <a:latin typeface="微软雅黑" panose="020B0503020204020204" pitchFamily="34" charset="-122"/>
              <a:ea typeface="微软雅黑" panose="020B0503020204020204" pitchFamily="34" charset="-122"/>
            </a:endParaRPr>
          </a:p>
        </p:txBody>
      </p:sp>
      <p:sp>
        <p:nvSpPr>
          <p:cNvPr id="18" name="圆角矩形 4"/>
          <p:cNvSpPr/>
          <p:nvPr/>
        </p:nvSpPr>
        <p:spPr bwMode="auto">
          <a:xfrm>
            <a:off x="290513" y="3862388"/>
            <a:ext cx="752475" cy="933450"/>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生态系统</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602" name="矩形 21"/>
          <p:cNvSpPr/>
          <p:nvPr/>
        </p:nvSpPr>
        <p:spPr>
          <a:xfrm>
            <a:off x="1489075" y="2801938"/>
            <a:ext cx="3417888" cy="569912"/>
          </a:xfrm>
          <a:prstGeom prst="rect">
            <a:avLst/>
          </a:prstGeom>
          <a:noFill/>
          <a:ln w="9525">
            <a:noFill/>
          </a:ln>
        </p:spPr>
        <p:txBody>
          <a:bodyPr>
            <a:spAutoFit/>
          </a:bodyPr>
          <a:p>
            <a:pPr algn="ctr" eaLnBrk="1" hangingPunct="1">
              <a:lnSpc>
                <a:spcPct val="130000"/>
              </a:lnSpc>
            </a:pPr>
            <a:r>
              <a:rPr lang="zh-CN" altLang="x-none" sz="1200" b="1">
                <a:latin typeface="微软雅黑" panose="020B0503020204020204" pitchFamily="34" charset="-122"/>
                <a:ea typeface="微软雅黑" panose="020B0503020204020204" pitchFamily="34" charset="-122"/>
              </a:rPr>
              <a:t>突破任务协作、内容同步等关键技术，开源软件社区试点建设，软件工程云服务原型研发</a:t>
            </a:r>
            <a:endParaRPr lang="zh-CN" altLang="x-none" sz="1200" b="1">
              <a:latin typeface="微软雅黑" panose="020B0503020204020204" pitchFamily="34" charset="-122"/>
              <a:ea typeface="微软雅黑" panose="020B0503020204020204" pitchFamily="34" charset="-122"/>
            </a:endParaRPr>
          </a:p>
        </p:txBody>
      </p:sp>
      <p:grpSp>
        <p:nvGrpSpPr>
          <p:cNvPr id="67603" name="组合 11"/>
          <p:cNvGrpSpPr/>
          <p:nvPr/>
        </p:nvGrpSpPr>
        <p:grpSpPr>
          <a:xfrm>
            <a:off x="1970088" y="1998663"/>
            <a:ext cx="1206500" cy="933450"/>
            <a:chOff x="1982550" y="2075886"/>
            <a:chExt cx="1206404" cy="934594"/>
          </a:xfrm>
        </p:grpSpPr>
        <p:sp>
          <p:nvSpPr>
            <p:cNvPr id="67661" name="TextBox 117"/>
            <p:cNvSpPr txBox="1"/>
            <p:nvPr/>
          </p:nvSpPr>
          <p:spPr>
            <a:xfrm>
              <a:off x="1982550" y="2276872"/>
              <a:ext cx="260483" cy="461665"/>
            </a:xfrm>
            <a:prstGeom prst="rect">
              <a:avLst/>
            </a:prstGeom>
            <a:noFill/>
            <a:ln w="9525">
              <a:noFill/>
            </a:ln>
          </p:spPr>
          <p:txBody>
            <a:bodyPr>
              <a:spAutoFit/>
            </a:bodyPr>
            <a:p>
              <a:pPr eaLnBrk="1" hangingPunct="1"/>
              <a:r>
                <a:rPr lang="zh-CN" altLang="en-US" sz="1200" dirty="0">
                  <a:solidFill>
                    <a:srgbClr val="C00000"/>
                  </a:solidFill>
                  <a:latin typeface="微软雅黑" panose="020B0503020204020204" pitchFamily="34" charset="-122"/>
                  <a:ea typeface="微软雅黑" panose="020B0503020204020204" pitchFamily="34" charset="-122"/>
                </a:rPr>
                <a:t>物化</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5" name="弧形 24"/>
            <p:cNvSpPr/>
            <p:nvPr/>
          </p:nvSpPr>
          <p:spPr>
            <a:xfrm rot="14207993">
              <a:off x="2287336" y="2108862"/>
              <a:ext cx="934594" cy="868643"/>
            </a:xfrm>
            <a:prstGeom prst="arc">
              <a:avLst>
                <a:gd name="adj1" fmla="val 15162403"/>
                <a:gd name="adj2" fmla="val 21514345"/>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mn-ea"/>
                <a:cs typeface="+mn-cs"/>
              </a:endParaRPr>
            </a:p>
          </p:txBody>
        </p:sp>
      </p:grpSp>
      <p:sp>
        <p:nvSpPr>
          <p:cNvPr id="67604" name="矩形 25"/>
          <p:cNvSpPr/>
          <p:nvPr/>
        </p:nvSpPr>
        <p:spPr>
          <a:xfrm>
            <a:off x="7712075" y="3214688"/>
            <a:ext cx="1481138" cy="307975"/>
          </a:xfrm>
          <a:prstGeom prst="rect">
            <a:avLst/>
          </a:prstGeom>
          <a:noFill/>
          <a:ln w="9525">
            <a:noFill/>
          </a:ln>
        </p:spPr>
        <p:txBody>
          <a:bodyPr>
            <a:spAutoFit/>
          </a:bodyPr>
          <a:p>
            <a:pPr algn="ctr" eaLnBrk="1" hangingPunct="1"/>
            <a:r>
              <a:rPr lang="en-US" altLang="zh-CN" sz="1400" b="1" dirty="0">
                <a:solidFill>
                  <a:srgbClr val="C00000"/>
                </a:solidFill>
                <a:latin typeface="微软雅黑" panose="020B0503020204020204" pitchFamily="34" charset="-122"/>
                <a:ea typeface="微软雅黑" panose="020B0503020204020204" pitchFamily="34" charset="-122"/>
              </a:rPr>
              <a:t>TOSChina</a:t>
            </a:r>
            <a:r>
              <a:rPr lang="zh-CN" altLang="en-US" sz="1400" b="1" dirty="0">
                <a:solidFill>
                  <a:srgbClr val="C00000"/>
                </a:solidFill>
                <a:latin typeface="微软雅黑" panose="020B0503020204020204" pitchFamily="34" charset="-122"/>
                <a:ea typeface="微软雅黑" panose="020B0503020204020204" pitchFamily="34" charset="-122"/>
              </a:rPr>
              <a:t>原型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7605" name="矩形 30"/>
          <p:cNvSpPr/>
          <p:nvPr/>
        </p:nvSpPr>
        <p:spPr>
          <a:xfrm>
            <a:off x="1404938" y="3868738"/>
            <a:ext cx="3502025" cy="460375"/>
          </a:xfrm>
          <a:prstGeom prst="rect">
            <a:avLst/>
          </a:prstGeom>
          <a:noFill/>
          <a:ln w="9525">
            <a:noFill/>
          </a:ln>
        </p:spPr>
        <p:txBody>
          <a:bodyPr>
            <a:spAutoFit/>
          </a:bodyPr>
          <a:p>
            <a:pPr algn="ctr" eaLnBrk="1" hangingPunct="1"/>
            <a:r>
              <a:rPr lang="zh-CN" altLang="en-US" sz="1200" b="1" dirty="0">
                <a:latin typeface="微软雅黑" panose="020B0503020204020204" pitchFamily="34" charset="-122"/>
                <a:ea typeface="微软雅黑" panose="020B0503020204020204" pitchFamily="34" charset="-122"/>
              </a:rPr>
              <a:t>基础平台开发与云服务搭建，提供工具集、系统性能评测和软件开发支持</a:t>
            </a:r>
            <a:endParaRPr lang="zh-CN" altLang="en-US" sz="1200" b="1" dirty="0">
              <a:latin typeface="微软雅黑" panose="020B0503020204020204" pitchFamily="34" charset="-122"/>
              <a:ea typeface="微软雅黑" panose="020B0503020204020204" pitchFamily="34" charset="-122"/>
            </a:endParaRPr>
          </a:p>
        </p:txBody>
      </p:sp>
      <p:sp>
        <p:nvSpPr>
          <p:cNvPr id="67606" name="矩形 34"/>
          <p:cNvSpPr/>
          <p:nvPr/>
        </p:nvSpPr>
        <p:spPr>
          <a:xfrm>
            <a:off x="1489075" y="4318000"/>
            <a:ext cx="3417888" cy="460375"/>
          </a:xfrm>
          <a:prstGeom prst="rect">
            <a:avLst/>
          </a:prstGeom>
          <a:noFill/>
          <a:ln w="9525">
            <a:noFill/>
          </a:ln>
        </p:spPr>
        <p:txBody>
          <a:bodyPr>
            <a:spAutoFit/>
          </a:bodyPr>
          <a:p>
            <a:pPr algn="ctr" eaLnBrk="1" hangingPunct="1"/>
            <a:r>
              <a:rPr lang="zh-CN" altLang="en-US" sz="1200" b="1" dirty="0">
                <a:latin typeface="微软雅黑" panose="020B0503020204020204" pitchFamily="34" charset="-122"/>
                <a:ea typeface="微软雅黑" panose="020B0503020204020204" pitchFamily="34" charset="-122"/>
              </a:rPr>
              <a:t>形成第一批软件工程云服务、专利申请和社区代码提交，初步汇聚和主导相关开源软件</a:t>
            </a:r>
            <a:endParaRPr lang="zh-CN" altLang="en-US" sz="1200" b="1" dirty="0">
              <a:latin typeface="微软雅黑" panose="020B0503020204020204" pitchFamily="34" charset="-122"/>
              <a:ea typeface="微软雅黑" panose="020B0503020204020204" pitchFamily="34" charset="-122"/>
            </a:endParaRPr>
          </a:p>
        </p:txBody>
      </p:sp>
      <p:sp>
        <p:nvSpPr>
          <p:cNvPr id="67607" name="矩形 35"/>
          <p:cNvSpPr/>
          <p:nvPr/>
        </p:nvSpPr>
        <p:spPr>
          <a:xfrm>
            <a:off x="4283075" y="4795838"/>
            <a:ext cx="1709738" cy="307975"/>
          </a:xfrm>
          <a:prstGeom prst="rect">
            <a:avLst/>
          </a:prstGeom>
          <a:noFill/>
          <a:ln w="9525">
            <a:noFill/>
          </a:ln>
        </p:spPr>
        <p:txBody>
          <a:bodyPr>
            <a:spAutoFit/>
          </a:bodyPr>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rPr>
              <a:t>开源社区统一门户</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cxnSp>
        <p:nvCxnSpPr>
          <p:cNvPr id="67608" name="直接箭头连接符 37"/>
          <p:cNvCxnSpPr/>
          <p:nvPr/>
        </p:nvCxnSpPr>
        <p:spPr>
          <a:xfrm flipV="1">
            <a:off x="5149850" y="5457825"/>
            <a:ext cx="3536950" cy="0"/>
          </a:xfrm>
          <a:prstGeom prst="straightConnector1">
            <a:avLst/>
          </a:prstGeom>
          <a:ln w="9525" cap="flat" cmpd="sng">
            <a:solidFill>
              <a:schemeClr val="tx1"/>
            </a:solidFill>
            <a:prstDash val="solid"/>
            <a:headEnd type="triangle" w="med" len="med"/>
            <a:tailEnd type="triangle" w="med" len="med"/>
          </a:ln>
        </p:spPr>
      </p:cxnSp>
      <p:cxnSp>
        <p:nvCxnSpPr>
          <p:cNvPr id="67609" name="直接箭头连接符 38"/>
          <p:cNvCxnSpPr/>
          <p:nvPr/>
        </p:nvCxnSpPr>
        <p:spPr>
          <a:xfrm flipV="1">
            <a:off x="5146675" y="5343525"/>
            <a:ext cx="0" cy="217488"/>
          </a:xfrm>
          <a:prstGeom prst="straightConnector1">
            <a:avLst/>
          </a:prstGeom>
          <a:ln w="25400" cap="flat" cmpd="sng">
            <a:solidFill>
              <a:schemeClr val="tx1"/>
            </a:solidFill>
            <a:prstDash val="solid"/>
            <a:headEnd type="none" w="med" len="med"/>
            <a:tailEnd type="none" w="med" len="med"/>
          </a:ln>
        </p:spPr>
      </p:cxnSp>
      <p:cxnSp>
        <p:nvCxnSpPr>
          <p:cNvPr id="67610" name="直接箭头连接符 39"/>
          <p:cNvCxnSpPr/>
          <p:nvPr/>
        </p:nvCxnSpPr>
        <p:spPr>
          <a:xfrm flipV="1">
            <a:off x="8686800" y="5356225"/>
            <a:ext cx="0" cy="217488"/>
          </a:xfrm>
          <a:prstGeom prst="straightConnector1">
            <a:avLst/>
          </a:prstGeom>
          <a:ln w="25400" cap="flat" cmpd="sng">
            <a:solidFill>
              <a:schemeClr val="tx1"/>
            </a:solidFill>
            <a:prstDash val="solid"/>
            <a:headEnd type="none" w="med" len="med"/>
            <a:tailEnd type="none" w="med" len="med"/>
          </a:ln>
        </p:spPr>
      </p:cxnSp>
      <p:sp>
        <p:nvSpPr>
          <p:cNvPr id="67611" name="矩形 40"/>
          <p:cNvSpPr/>
          <p:nvPr/>
        </p:nvSpPr>
        <p:spPr>
          <a:xfrm>
            <a:off x="5127625" y="5165725"/>
            <a:ext cx="3575050"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完善相关系列标准，完成开源社区统一门户开发和建设，形成应用示范报告</a:t>
            </a:r>
            <a:endParaRPr lang="zh-CN" altLang="en-US" sz="1200" b="1" dirty="0">
              <a:latin typeface="微软雅黑" panose="020B0503020204020204" pitchFamily="34" charset="-122"/>
              <a:ea typeface="微软雅黑" panose="020B0503020204020204" pitchFamily="34" charset="-122"/>
            </a:endParaRPr>
          </a:p>
        </p:txBody>
      </p:sp>
      <p:grpSp>
        <p:nvGrpSpPr>
          <p:cNvPr id="67612" name="组合 57"/>
          <p:cNvGrpSpPr/>
          <p:nvPr/>
        </p:nvGrpSpPr>
        <p:grpSpPr>
          <a:xfrm>
            <a:off x="1371600" y="5334000"/>
            <a:ext cx="3587750" cy="230188"/>
            <a:chOff x="2161" y="8401"/>
            <a:chExt cx="5650" cy="361"/>
          </a:xfrm>
        </p:grpSpPr>
        <p:cxnSp>
          <p:nvCxnSpPr>
            <p:cNvPr id="67658" name="直接箭头连接符 42"/>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59" name="直接箭头连接符 43"/>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60" name="直接箭头连接符 44"/>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13" name="矩形 45"/>
          <p:cNvSpPr/>
          <p:nvPr/>
        </p:nvSpPr>
        <p:spPr>
          <a:xfrm>
            <a:off x="1350963" y="5157788"/>
            <a:ext cx="3584575"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形成部分重点基础标准，开源社区门户网站需求调研和原型设计开发</a:t>
            </a:r>
            <a:endParaRPr lang="zh-CN" altLang="en-US" sz="1200" b="1" dirty="0">
              <a:latin typeface="微软雅黑" panose="020B0503020204020204" pitchFamily="34" charset="-122"/>
              <a:ea typeface="微软雅黑" panose="020B0503020204020204" pitchFamily="34" charset="-122"/>
            </a:endParaRPr>
          </a:p>
        </p:txBody>
      </p:sp>
      <p:sp>
        <p:nvSpPr>
          <p:cNvPr id="67614" name="TextBox 117"/>
          <p:cNvSpPr txBox="1"/>
          <p:nvPr/>
        </p:nvSpPr>
        <p:spPr>
          <a:xfrm>
            <a:off x="7375525" y="2173288"/>
            <a:ext cx="260350" cy="830262"/>
          </a:xfrm>
          <a:prstGeom prst="rect">
            <a:avLst/>
          </a:prstGeom>
          <a:noFill/>
          <a:ln w="9525">
            <a:noFill/>
          </a:ln>
        </p:spPr>
        <p:txBody>
          <a:bodyPr>
            <a:spAutoFit/>
          </a:bodyPr>
          <a:p>
            <a:pPr eaLnBrk="1" hangingPunct="1"/>
            <a:r>
              <a:rPr lang="zh-CN" altLang="en-US" sz="1200" dirty="0">
                <a:solidFill>
                  <a:srgbClr val="C00000"/>
                </a:solidFill>
                <a:latin typeface="微软雅黑" panose="020B0503020204020204" pitchFamily="34" charset="-122"/>
                <a:ea typeface="微软雅黑" panose="020B0503020204020204" pitchFamily="34" charset="-122"/>
              </a:rPr>
              <a:t>应用反馈</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49" name="弧形 48"/>
          <p:cNvSpPr/>
          <p:nvPr/>
        </p:nvSpPr>
        <p:spPr>
          <a:xfrm rot="1813827">
            <a:off x="6473825" y="2300288"/>
            <a:ext cx="935038" cy="757238"/>
          </a:xfrm>
          <a:prstGeom prst="arc">
            <a:avLst>
              <a:gd name="adj1" fmla="val 15162403"/>
              <a:gd name="adj2" fmla="val 21514345"/>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mn-ea"/>
              <a:cs typeface="+mn-cs"/>
            </a:endParaRPr>
          </a:p>
        </p:txBody>
      </p:sp>
      <p:sp>
        <p:nvSpPr>
          <p:cNvPr id="67616" name="矩形 49"/>
          <p:cNvSpPr/>
          <p:nvPr/>
        </p:nvSpPr>
        <p:spPr>
          <a:xfrm>
            <a:off x="1268413" y="695325"/>
            <a:ext cx="3762375" cy="400050"/>
          </a:xfrm>
          <a:prstGeom prst="rect">
            <a:avLst/>
          </a:prstGeom>
          <a:solidFill>
            <a:srgbClr val="C00000"/>
          </a:solidFill>
          <a:ln w="9525">
            <a:noFill/>
          </a:ln>
        </p:spPr>
        <p:txBody>
          <a:bodyPr>
            <a:spAutoFit/>
          </a:bodyPr>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第一阶段</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7617" name="矩形 50"/>
          <p:cNvSpPr/>
          <p:nvPr/>
        </p:nvSpPr>
        <p:spPr>
          <a:xfrm>
            <a:off x="5060950" y="695325"/>
            <a:ext cx="3865563" cy="400050"/>
          </a:xfrm>
          <a:prstGeom prst="rect">
            <a:avLst/>
          </a:prstGeom>
          <a:solidFill>
            <a:srgbClr val="C00000"/>
          </a:solidFill>
          <a:ln w="9525">
            <a:noFill/>
          </a:ln>
        </p:spPr>
        <p:txBody>
          <a:bodyPr>
            <a:spAutoFit/>
          </a:bodyPr>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第二阶段</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flipV="1">
            <a:off x="4949825" y="3321050"/>
            <a:ext cx="0" cy="512763"/>
          </a:xfrm>
          <a:prstGeom prst="straightConnector1">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cxnSp>
      <p:sp>
        <p:nvSpPr>
          <p:cNvPr id="67619" name="TextBox 117"/>
          <p:cNvSpPr txBox="1"/>
          <p:nvPr/>
        </p:nvSpPr>
        <p:spPr>
          <a:xfrm>
            <a:off x="4646613" y="3216275"/>
            <a:ext cx="260350" cy="706438"/>
          </a:xfrm>
          <a:prstGeom prst="rect">
            <a:avLst/>
          </a:prstGeom>
          <a:noFill/>
          <a:ln w="9525">
            <a:noFill/>
          </a:ln>
        </p:spPr>
        <p:txBody>
          <a:bodyPr>
            <a:spAutoFit/>
          </a:bodyPr>
          <a:p>
            <a:pPr eaLnBrk="1" hangingPunct="1">
              <a:lnSpc>
                <a:spcPts val="1200"/>
              </a:lnSpc>
            </a:pPr>
            <a:r>
              <a:rPr lang="zh-CN" altLang="en-US" sz="1200" dirty="0">
                <a:solidFill>
                  <a:srgbClr val="C00000"/>
                </a:solidFill>
                <a:latin typeface="微软雅黑" panose="020B0503020204020204" pitchFamily="34" charset="-122"/>
                <a:ea typeface="微软雅黑" panose="020B0503020204020204" pitchFamily="34" charset="-122"/>
              </a:rPr>
              <a:t>平台支撑</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67620" name="组合 62"/>
          <p:cNvGrpSpPr/>
          <p:nvPr/>
        </p:nvGrpSpPr>
        <p:grpSpPr>
          <a:xfrm>
            <a:off x="1368425" y="4432300"/>
            <a:ext cx="3587750" cy="228600"/>
            <a:chOff x="2161" y="8401"/>
            <a:chExt cx="5650" cy="361"/>
          </a:xfrm>
        </p:grpSpPr>
        <p:cxnSp>
          <p:nvCxnSpPr>
            <p:cNvPr id="67655" name="直接箭头连接符 63"/>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56" name="直接箭头连接符 64"/>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57" name="直接箭头连接符 65"/>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7621" name="组合 66"/>
          <p:cNvGrpSpPr/>
          <p:nvPr/>
        </p:nvGrpSpPr>
        <p:grpSpPr>
          <a:xfrm>
            <a:off x="1371600" y="3984625"/>
            <a:ext cx="3587750" cy="228600"/>
            <a:chOff x="2161" y="8401"/>
            <a:chExt cx="5650" cy="361"/>
          </a:xfrm>
        </p:grpSpPr>
        <p:cxnSp>
          <p:nvCxnSpPr>
            <p:cNvPr id="67652" name="直接箭头连接符 67"/>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53" name="直接箭头连接符 68"/>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54" name="直接箭头连接符 69"/>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7622" name="组合 70"/>
          <p:cNvGrpSpPr/>
          <p:nvPr/>
        </p:nvGrpSpPr>
        <p:grpSpPr>
          <a:xfrm>
            <a:off x="1371600" y="2979738"/>
            <a:ext cx="3587750" cy="228600"/>
            <a:chOff x="2161" y="8401"/>
            <a:chExt cx="5650" cy="361"/>
          </a:xfrm>
        </p:grpSpPr>
        <p:cxnSp>
          <p:nvCxnSpPr>
            <p:cNvPr id="67649" name="直接箭头连接符 71"/>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50" name="直接箭头连接符 72"/>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51" name="直接箭头连接符 73"/>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7623" name="组合 74"/>
          <p:cNvGrpSpPr/>
          <p:nvPr/>
        </p:nvGrpSpPr>
        <p:grpSpPr>
          <a:xfrm>
            <a:off x="1371600" y="1885950"/>
            <a:ext cx="3587750" cy="228600"/>
            <a:chOff x="2161" y="8401"/>
            <a:chExt cx="5650" cy="361"/>
          </a:xfrm>
        </p:grpSpPr>
        <p:cxnSp>
          <p:nvCxnSpPr>
            <p:cNvPr id="67646" name="直接箭头连接符 75"/>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47" name="直接箭头连接符 76"/>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48" name="直接箭头连接符 77"/>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24" name="矩形 94"/>
          <p:cNvSpPr/>
          <p:nvPr/>
        </p:nvSpPr>
        <p:spPr>
          <a:xfrm>
            <a:off x="5180013" y="1727200"/>
            <a:ext cx="3608387" cy="569913"/>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形成开源软件数据汇聚系统框架、标注汇聚工具框架、实训系统框架、开源协议工具框架</a:t>
            </a:r>
            <a:endParaRPr lang="zh-CN" altLang="en-US" sz="1200" b="1" dirty="0">
              <a:latin typeface="微软雅黑" panose="020B0503020204020204" pitchFamily="34" charset="-122"/>
              <a:ea typeface="微软雅黑" panose="020B0503020204020204" pitchFamily="34" charset="-122"/>
            </a:endParaRPr>
          </a:p>
        </p:txBody>
      </p:sp>
      <p:grpSp>
        <p:nvGrpSpPr>
          <p:cNvPr id="67625" name="组合 95"/>
          <p:cNvGrpSpPr/>
          <p:nvPr/>
        </p:nvGrpSpPr>
        <p:grpSpPr>
          <a:xfrm>
            <a:off x="5149850" y="1897063"/>
            <a:ext cx="3587750" cy="230187"/>
            <a:chOff x="2161" y="8401"/>
            <a:chExt cx="5650" cy="361"/>
          </a:xfrm>
        </p:grpSpPr>
        <p:cxnSp>
          <p:nvCxnSpPr>
            <p:cNvPr id="67643" name="直接箭头连接符 96"/>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44" name="直接箭头连接符 97"/>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45" name="直接箭头连接符 98"/>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26" name="矩形 101"/>
          <p:cNvSpPr/>
          <p:nvPr/>
        </p:nvSpPr>
        <p:spPr>
          <a:xfrm>
            <a:off x="5149850" y="2814638"/>
            <a:ext cx="3609975"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形成4项可交付的软件工程云服务，培养开源社区维护人员队伍10人以上</a:t>
            </a:r>
            <a:endParaRPr lang="zh-CN" altLang="en-US" sz="1200" b="1" dirty="0">
              <a:latin typeface="微软雅黑" panose="020B0503020204020204" pitchFamily="34" charset="-122"/>
              <a:ea typeface="微软雅黑" panose="020B0503020204020204" pitchFamily="34" charset="-122"/>
            </a:endParaRPr>
          </a:p>
        </p:txBody>
      </p:sp>
      <p:grpSp>
        <p:nvGrpSpPr>
          <p:cNvPr id="67627" name="组合 102"/>
          <p:cNvGrpSpPr/>
          <p:nvPr/>
        </p:nvGrpSpPr>
        <p:grpSpPr>
          <a:xfrm>
            <a:off x="5121275" y="2986088"/>
            <a:ext cx="3587750" cy="228600"/>
            <a:chOff x="2161" y="8401"/>
            <a:chExt cx="5650" cy="361"/>
          </a:xfrm>
        </p:grpSpPr>
        <p:cxnSp>
          <p:nvCxnSpPr>
            <p:cNvPr id="67640" name="直接箭头连接符 103"/>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41" name="直接箭头连接符 104"/>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42" name="直接箭头连接符 105"/>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28" name="矩形 114"/>
          <p:cNvSpPr/>
          <p:nvPr/>
        </p:nvSpPr>
        <p:spPr>
          <a:xfrm>
            <a:off x="5141913" y="3819525"/>
            <a:ext cx="3608387"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完成应用管理平台的技术开发与上线测试，集成50种开源软件</a:t>
            </a:r>
            <a:endParaRPr lang="zh-CN" altLang="en-US" sz="1200" b="1" dirty="0">
              <a:latin typeface="微软雅黑" panose="020B0503020204020204" pitchFamily="34" charset="-122"/>
              <a:ea typeface="微软雅黑" panose="020B0503020204020204" pitchFamily="34" charset="-122"/>
            </a:endParaRPr>
          </a:p>
        </p:txBody>
      </p:sp>
      <p:grpSp>
        <p:nvGrpSpPr>
          <p:cNvPr id="67629" name="组合 115"/>
          <p:cNvGrpSpPr/>
          <p:nvPr/>
        </p:nvGrpSpPr>
        <p:grpSpPr>
          <a:xfrm>
            <a:off x="5111750" y="3990975"/>
            <a:ext cx="3587750" cy="228600"/>
            <a:chOff x="2161" y="8401"/>
            <a:chExt cx="5650" cy="361"/>
          </a:xfrm>
        </p:grpSpPr>
        <p:cxnSp>
          <p:nvCxnSpPr>
            <p:cNvPr id="67637" name="直接箭头连接符 116"/>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38" name="直接箭头连接符 117"/>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39" name="直接箭头连接符 118"/>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30" name="矩形 119"/>
          <p:cNvSpPr/>
          <p:nvPr/>
        </p:nvSpPr>
        <p:spPr>
          <a:xfrm>
            <a:off x="5180013" y="4318000"/>
            <a:ext cx="3608387" cy="569913"/>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培育和汇聚社区维护技术人员及开源社区参与企业，启动典型行业示范应用</a:t>
            </a:r>
            <a:endParaRPr lang="zh-CN" altLang="en-US" sz="1200" b="1" dirty="0">
              <a:latin typeface="微软雅黑" panose="020B0503020204020204" pitchFamily="34" charset="-122"/>
              <a:ea typeface="微软雅黑" panose="020B0503020204020204" pitchFamily="34" charset="-122"/>
            </a:endParaRPr>
          </a:p>
        </p:txBody>
      </p:sp>
      <p:grpSp>
        <p:nvGrpSpPr>
          <p:cNvPr id="67631" name="组合 120"/>
          <p:cNvGrpSpPr/>
          <p:nvPr/>
        </p:nvGrpSpPr>
        <p:grpSpPr>
          <a:xfrm>
            <a:off x="5149850" y="4487863"/>
            <a:ext cx="3587750" cy="230187"/>
            <a:chOff x="2161" y="8401"/>
            <a:chExt cx="5650" cy="361"/>
          </a:xfrm>
        </p:grpSpPr>
        <p:cxnSp>
          <p:nvCxnSpPr>
            <p:cNvPr id="67634" name="直接箭头连接符 121"/>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7635" name="直接箭头连接符 122"/>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7636" name="直接箭头连接符 123"/>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7632" name="TextBox 117"/>
          <p:cNvSpPr txBox="1"/>
          <p:nvPr/>
        </p:nvSpPr>
        <p:spPr>
          <a:xfrm>
            <a:off x="5141913" y="3197225"/>
            <a:ext cx="260350" cy="706438"/>
          </a:xfrm>
          <a:prstGeom prst="rect">
            <a:avLst/>
          </a:prstGeom>
          <a:noFill/>
          <a:ln w="9525">
            <a:noFill/>
          </a:ln>
        </p:spPr>
        <p:txBody>
          <a:bodyPr>
            <a:spAutoFit/>
          </a:bodyPr>
          <a:p>
            <a:pPr eaLnBrk="1" hangingPunct="1">
              <a:lnSpc>
                <a:spcPts val="1200"/>
              </a:lnSpc>
            </a:pPr>
            <a:r>
              <a:rPr lang="zh-CN" altLang="en-US" sz="1200" dirty="0">
                <a:solidFill>
                  <a:srgbClr val="C00000"/>
                </a:solidFill>
                <a:latin typeface="微软雅黑" panose="020B0503020204020204" pitchFamily="34" charset="-122"/>
                <a:ea typeface="微软雅黑" panose="020B0503020204020204" pitchFamily="34" charset="-122"/>
              </a:rPr>
              <a:t>迭代优化</a:t>
            </a:r>
            <a:endParaRPr lang="zh-CN" altLang="en-US" sz="1200" dirty="0">
              <a:solidFill>
                <a:srgbClr val="C00000"/>
              </a:solidFill>
              <a:latin typeface="微软雅黑" panose="020B0503020204020204" pitchFamily="34" charset="-122"/>
              <a:ea typeface="微软雅黑" panose="020B0503020204020204" pitchFamily="34" charset="-122"/>
            </a:endParaRPr>
          </a:p>
        </p:txBody>
      </p:sp>
      <p:cxnSp>
        <p:nvCxnSpPr>
          <p:cNvPr id="129" name="直接箭头连接符 128"/>
          <p:cNvCxnSpPr/>
          <p:nvPr/>
        </p:nvCxnSpPr>
        <p:spPr>
          <a:xfrm>
            <a:off x="5180013" y="3308350"/>
            <a:ext cx="0" cy="511175"/>
          </a:xfrm>
          <a:prstGeom prst="straightConnector1">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项目进度安排</a:t>
            </a:r>
            <a:r>
              <a:rPr lang="zh-CN" altLang="en-US" sz="2400" dirty="0">
                <a:latin typeface="微软雅黑" panose="020B0503020204020204" pitchFamily="34" charset="-122"/>
                <a:ea typeface="微软雅黑" panose="020B0503020204020204" pitchFamily="34" charset="-122"/>
                <a:cs typeface="+mj-cs"/>
                <a:sym typeface="+mn-ea"/>
              </a:rPr>
              <a:t>（四个阶段）</a:t>
            </a:r>
            <a:endParaRPr lang="zh-CN" altLang="en-US" sz="2400" dirty="0">
              <a:latin typeface="微软雅黑" panose="020B0503020204020204" pitchFamily="34" charset="-122"/>
              <a:ea typeface="微软雅黑" panose="020B0503020204020204" pitchFamily="34" charset="-122"/>
              <a:cs typeface="+mj-cs"/>
              <a:sym typeface="+mn-ea"/>
            </a:endParaRPr>
          </a:p>
        </p:txBody>
      </p:sp>
      <p:sp>
        <p:nvSpPr>
          <p:cNvPr id="4" name="矩形 3"/>
          <p:cNvSpPr/>
          <p:nvPr/>
        </p:nvSpPr>
        <p:spPr>
          <a:xfrm>
            <a:off x="5070475" y="908050"/>
            <a:ext cx="3848100" cy="784225"/>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276350" y="908050"/>
            <a:ext cx="3736975" cy="784225"/>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bwMode="auto">
          <a:xfrm>
            <a:off x="5041900" y="1495425"/>
            <a:ext cx="14288" cy="4537075"/>
          </a:xfrm>
          <a:prstGeom prst="line">
            <a:avLst/>
          </a:prstGeom>
          <a:ln w="38100">
            <a:solidFill>
              <a:schemeClr val="bg1">
                <a:lumMod val="65000"/>
              </a:schemeClr>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圆角矩形 6"/>
          <p:cNvSpPr/>
          <p:nvPr/>
        </p:nvSpPr>
        <p:spPr bwMode="auto">
          <a:xfrm>
            <a:off x="288925" y="1590675"/>
            <a:ext cx="752475" cy="935038"/>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理论技术</a:t>
            </a:r>
            <a:endParaRPr kumimoji="0" lang="en-US" altLang="zh-CN" sz="20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290513" y="2727325"/>
            <a:ext cx="752475" cy="935038"/>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支撑平台</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bwMode="auto">
          <a:xfrm>
            <a:off x="290513" y="4994275"/>
            <a:ext cx="752475" cy="911225"/>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运营体系</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1311275" y="5965825"/>
            <a:ext cx="7653338" cy="0"/>
          </a:xfrm>
          <a:prstGeom prst="line">
            <a:avLst/>
          </a:prstGeom>
          <a:ln w="152400">
            <a:solidFill>
              <a:srgbClr val="0070C0"/>
            </a:solidFill>
            <a:headEnd type="none" w="med" len="med"/>
            <a:tailEnd type="triangle" w="sm" len="sm"/>
          </a:ln>
        </p:spPr>
        <p:style>
          <a:lnRef idx="2">
            <a:schemeClr val="accent1"/>
          </a:lnRef>
          <a:fillRef idx="0">
            <a:schemeClr val="accent1"/>
          </a:fillRef>
          <a:effectRef idx="1">
            <a:schemeClr val="accent1"/>
          </a:effectRef>
          <a:fontRef idx="minor">
            <a:schemeClr val="tx1"/>
          </a:fontRef>
        </p:style>
      </p:cxnSp>
      <p:graphicFrame>
        <p:nvGraphicFramePr>
          <p:cNvPr id="11" name="表格 10"/>
          <p:cNvGraphicFramePr>
            <a:graphicFrameLocks noGrp="1"/>
          </p:cNvGraphicFramePr>
          <p:nvPr/>
        </p:nvGraphicFramePr>
        <p:xfrm>
          <a:off x="933450" y="5768975"/>
          <a:ext cx="7848874" cy="1189038"/>
        </p:xfrm>
        <a:graphic>
          <a:graphicData uri="http://schemas.openxmlformats.org/drawingml/2006/table">
            <a:tbl>
              <a:tblPr firstRow="1" bandRow="1">
                <a:tableStyleId>{5C22544A-7EE6-4342-B048-85BDC9FD1C3A}</a:tableStyleId>
              </a:tblPr>
              <a:tblGrid>
                <a:gridCol w="1622459"/>
                <a:gridCol w="5040560"/>
                <a:gridCol w="1185855"/>
              </a:tblGrid>
              <a:tr h="1188720">
                <a:tc>
                  <a:txBody>
                    <a:bodyPr/>
                    <a:lstStyle/>
                    <a:p>
                      <a:pPr algn="ctr"/>
                      <a:r>
                        <a:rPr lang="en-US" altLang="zh-CN" sz="1800" b="1" dirty="0">
                          <a:solidFill>
                            <a:schemeClr val="tx1"/>
                          </a:solidFill>
                          <a:latin typeface="微软雅黑" panose="020B0503020204020204" pitchFamily="34" charset="-122"/>
                          <a:ea typeface="微软雅黑" panose="020B0503020204020204" pitchFamily="34" charset="-122"/>
                        </a:rPr>
                        <a:t>2019.11</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微软雅黑" panose="020B0503020204020204" pitchFamily="34" charset="-122"/>
                          <a:ea typeface="微软雅黑" panose="020B0503020204020204" pitchFamily="34" charset="-122"/>
                        </a:rPr>
                        <a:t>2020.</a:t>
                      </a:r>
                      <a:r>
                        <a:rPr lang="en-US" sz="1800" b="1" dirty="0">
                          <a:solidFill>
                            <a:schemeClr val="tx1"/>
                          </a:solidFill>
                          <a:latin typeface="微软雅黑" panose="020B0503020204020204" pitchFamily="34" charset="-122"/>
                          <a:ea typeface="微软雅黑" panose="020B0503020204020204" pitchFamily="34" charset="-122"/>
                        </a:rPr>
                        <a:t>10</a:t>
                      </a:r>
                      <a:endParaRPr 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微软雅黑" panose="020B0503020204020204" pitchFamily="34" charset="-122"/>
                          <a:ea typeface="微软雅黑" panose="020B0503020204020204" pitchFamily="34" charset="-122"/>
                        </a:rPr>
                        <a:t>2021.04</a:t>
                      </a:r>
                      <a:endParaRPr lang="en-US" altLang="zh-CN" sz="1800" b="1"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微软雅黑" panose="020B0503020204020204" pitchFamily="34" charset="-122"/>
                          <a:ea typeface="微软雅黑" panose="020B0503020204020204" pitchFamily="34" charset="-122"/>
                        </a:rPr>
                        <a:t>项目结题</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69646" name="矩形 11"/>
          <p:cNvSpPr/>
          <p:nvPr/>
        </p:nvSpPr>
        <p:spPr>
          <a:xfrm>
            <a:off x="5080000" y="1082675"/>
            <a:ext cx="3854450" cy="646113"/>
          </a:xfrm>
          <a:prstGeom prst="rect">
            <a:avLst/>
          </a:prstGeom>
          <a:noFill/>
          <a:ln w="9525">
            <a:noFill/>
          </a:ln>
        </p:spPr>
        <p:txBody>
          <a:bodyPr>
            <a:spAutoFit/>
          </a:bodyPr>
          <a:p>
            <a:pPr algn="ctr" eaLnBrk="1" hangingPunct="1"/>
            <a:r>
              <a:rPr lang="zh-CN" altLang="x-none" b="1">
                <a:solidFill>
                  <a:srgbClr val="C00000"/>
                </a:solidFill>
                <a:latin typeface="微软雅黑" panose="020B0503020204020204" pitchFamily="34" charset="-122"/>
                <a:ea typeface="微软雅黑" panose="020B0503020204020204" pitchFamily="34" charset="-122"/>
                <a:sym typeface="+mn-ea"/>
              </a:rPr>
              <a:t>建成开源社区持续运营体系，形成典型行业应用示范，项目结题验收</a:t>
            </a:r>
            <a:endParaRPr lang="zh-CN" altLang="x-none" b="1">
              <a:solidFill>
                <a:srgbClr val="C00000"/>
              </a:solidFill>
              <a:latin typeface="微软雅黑" panose="020B0503020204020204" pitchFamily="34" charset="-122"/>
              <a:ea typeface="微软雅黑" panose="020B0503020204020204" pitchFamily="34" charset="-122"/>
            </a:endParaRPr>
          </a:p>
        </p:txBody>
      </p:sp>
      <p:sp>
        <p:nvSpPr>
          <p:cNvPr id="69647" name="矩形 12"/>
          <p:cNvSpPr/>
          <p:nvPr/>
        </p:nvSpPr>
        <p:spPr>
          <a:xfrm>
            <a:off x="1276350" y="1050925"/>
            <a:ext cx="3744913" cy="646113"/>
          </a:xfrm>
          <a:prstGeom prst="rect">
            <a:avLst/>
          </a:prstGeom>
          <a:noFill/>
          <a:ln w="9525">
            <a:noFill/>
          </a:ln>
        </p:spPr>
        <p:txBody>
          <a:bodyPr>
            <a:spAutoFit/>
          </a:bodyPr>
          <a:p>
            <a:pPr algn="ctr" eaLnBrk="1" hangingPunct="1"/>
            <a:r>
              <a:rPr lang="zh-CN" altLang="en-US" b="1" dirty="0">
                <a:solidFill>
                  <a:srgbClr val="C00000"/>
                </a:solidFill>
                <a:latin typeface="微软雅黑" panose="020B0503020204020204" pitchFamily="34" charset="-122"/>
                <a:ea typeface="微软雅黑" panose="020B0503020204020204" pitchFamily="34" charset="-122"/>
                <a:sym typeface="+mn-ea"/>
              </a:rPr>
              <a:t>完善工具系统和软件工程云服务，社区平台试运营，开源示范应用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9648" name="矩形 16"/>
          <p:cNvSpPr/>
          <p:nvPr/>
        </p:nvSpPr>
        <p:spPr>
          <a:xfrm>
            <a:off x="1401763" y="1714500"/>
            <a:ext cx="3608387"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完善开源生态构建理论、工具及系统，开展应用示范</a:t>
            </a:r>
            <a:endParaRPr lang="zh-CN" altLang="en-US" sz="1200" b="1" dirty="0">
              <a:latin typeface="微软雅黑" panose="020B0503020204020204" pitchFamily="34" charset="-122"/>
              <a:ea typeface="微软雅黑" panose="020B0503020204020204" pitchFamily="34" charset="-122"/>
            </a:endParaRPr>
          </a:p>
        </p:txBody>
      </p:sp>
      <p:sp>
        <p:nvSpPr>
          <p:cNvPr id="18" name="圆角矩形 4"/>
          <p:cNvSpPr/>
          <p:nvPr/>
        </p:nvSpPr>
        <p:spPr bwMode="auto">
          <a:xfrm>
            <a:off x="290513" y="3862388"/>
            <a:ext cx="752475" cy="933450"/>
          </a:xfrm>
          <a:prstGeom prst="roundRect">
            <a:avLst/>
          </a:prstGeom>
          <a:solidFill>
            <a:srgbClr val="FFFFFF"/>
          </a:solidFill>
          <a:ln w="25400" cap="flat" cmpd="sng" algn="ctr">
            <a:solidFill>
              <a:srgbClr val="C00000"/>
            </a:solid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生态系统</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50" name="矩形 21"/>
          <p:cNvSpPr/>
          <p:nvPr/>
        </p:nvSpPr>
        <p:spPr>
          <a:xfrm>
            <a:off x="1489075" y="2801938"/>
            <a:ext cx="3417888" cy="569912"/>
          </a:xfrm>
          <a:prstGeom prst="rect">
            <a:avLst/>
          </a:prstGeom>
          <a:noFill/>
          <a:ln w="9525">
            <a:noFill/>
          </a:ln>
        </p:spPr>
        <p:txBody>
          <a:bodyPr>
            <a:spAutoFit/>
          </a:bodyPr>
          <a:p>
            <a:pPr algn="ctr" eaLnBrk="1" hangingPunct="1">
              <a:lnSpc>
                <a:spcPct val="130000"/>
              </a:lnSpc>
            </a:pPr>
            <a:r>
              <a:rPr lang="zh-CN" altLang="x-none" sz="1200" b="1">
                <a:latin typeface="微软雅黑" panose="020B0503020204020204" pitchFamily="34" charset="-122"/>
                <a:ea typeface="微软雅黑" panose="020B0503020204020204" pitchFamily="34" charset="-122"/>
              </a:rPr>
              <a:t>完成</a:t>
            </a:r>
            <a:r>
              <a:rPr lang="zh-CN" altLang="zh-CN" sz="1200" b="1">
                <a:latin typeface="微软雅黑" panose="020B0503020204020204" pitchFamily="34" charset="-122"/>
                <a:ea typeface="微软雅黑" panose="020B0503020204020204" pitchFamily="34" charset="-122"/>
              </a:rPr>
              <a:t>8</a:t>
            </a:r>
            <a:r>
              <a:rPr lang="zh-CN" altLang="x-none" sz="1200" b="1">
                <a:latin typeface="微软雅黑" panose="020B0503020204020204" pitchFamily="34" charset="-122"/>
                <a:ea typeface="微软雅黑" panose="020B0503020204020204" pitchFamily="34" charset="-122"/>
              </a:rPr>
              <a:t>项软件工程云服务的研发与初步集成</a:t>
            </a:r>
            <a:r>
              <a:rPr lang="zh-CN" altLang="x-none" sz="1200" b="1" dirty="0">
                <a:latin typeface="微软雅黑" panose="020B0503020204020204" pitchFamily="34" charset="-122"/>
                <a:ea typeface="微软雅黑" panose="020B0503020204020204" pitchFamily="34" charset="-122"/>
              </a:rPr>
              <a:t>，基本完成</a:t>
            </a:r>
            <a:r>
              <a:rPr lang="zh-CN" altLang="zh-CN" sz="1200" b="1" dirty="0">
                <a:latin typeface="微软雅黑" panose="020B0503020204020204" pitchFamily="34" charset="-122"/>
                <a:ea typeface="微软雅黑" panose="020B0503020204020204" pitchFamily="34" charset="-122"/>
              </a:rPr>
              <a:t>TOSChina</a:t>
            </a:r>
            <a:r>
              <a:rPr lang="zh-CN" altLang="x-none" sz="1200" b="1" dirty="0">
                <a:latin typeface="微软雅黑" panose="020B0503020204020204" pitchFamily="34" charset="-122"/>
                <a:ea typeface="微软雅黑" panose="020B0503020204020204" pitchFamily="34" charset="-122"/>
              </a:rPr>
              <a:t>的研发和初步应用</a:t>
            </a:r>
            <a:endParaRPr lang="zh-CN" altLang="x-none" sz="1200" b="1" dirty="0">
              <a:latin typeface="微软雅黑" panose="020B0503020204020204" pitchFamily="34" charset="-122"/>
              <a:ea typeface="微软雅黑" panose="020B0503020204020204" pitchFamily="34" charset="-122"/>
            </a:endParaRPr>
          </a:p>
        </p:txBody>
      </p:sp>
      <p:grpSp>
        <p:nvGrpSpPr>
          <p:cNvPr id="69651" name="组合 11"/>
          <p:cNvGrpSpPr/>
          <p:nvPr/>
        </p:nvGrpSpPr>
        <p:grpSpPr>
          <a:xfrm>
            <a:off x="1970088" y="1998663"/>
            <a:ext cx="1206500" cy="933450"/>
            <a:chOff x="1982550" y="2075886"/>
            <a:chExt cx="1206404" cy="934594"/>
          </a:xfrm>
        </p:grpSpPr>
        <p:sp>
          <p:nvSpPr>
            <p:cNvPr id="69709" name="TextBox 117"/>
            <p:cNvSpPr txBox="1"/>
            <p:nvPr/>
          </p:nvSpPr>
          <p:spPr>
            <a:xfrm>
              <a:off x="1982550" y="2276872"/>
              <a:ext cx="260483" cy="461665"/>
            </a:xfrm>
            <a:prstGeom prst="rect">
              <a:avLst/>
            </a:prstGeom>
            <a:noFill/>
            <a:ln w="9525">
              <a:noFill/>
            </a:ln>
          </p:spPr>
          <p:txBody>
            <a:bodyPr>
              <a:spAutoFit/>
            </a:bodyPr>
            <a:p>
              <a:pPr eaLnBrk="1" hangingPunct="1"/>
              <a:r>
                <a:rPr lang="zh-CN" altLang="en-US" sz="1200" dirty="0">
                  <a:solidFill>
                    <a:srgbClr val="C00000"/>
                  </a:solidFill>
                  <a:latin typeface="微软雅黑" panose="020B0503020204020204" pitchFamily="34" charset="-122"/>
                  <a:ea typeface="微软雅黑" panose="020B0503020204020204" pitchFamily="34" charset="-122"/>
                </a:rPr>
                <a:t>物化</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5" name="弧形 24"/>
            <p:cNvSpPr/>
            <p:nvPr/>
          </p:nvSpPr>
          <p:spPr>
            <a:xfrm rot="14207993">
              <a:off x="2287336" y="2108862"/>
              <a:ext cx="934594" cy="868643"/>
            </a:xfrm>
            <a:prstGeom prst="arc">
              <a:avLst>
                <a:gd name="adj1" fmla="val 15162403"/>
                <a:gd name="adj2" fmla="val 21514345"/>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mn-ea"/>
                <a:cs typeface="+mn-cs"/>
              </a:endParaRPr>
            </a:p>
          </p:txBody>
        </p:sp>
      </p:grpSp>
      <p:sp>
        <p:nvSpPr>
          <p:cNvPr id="69652" name="矩形 30"/>
          <p:cNvSpPr/>
          <p:nvPr/>
        </p:nvSpPr>
        <p:spPr>
          <a:xfrm>
            <a:off x="1404938" y="3868738"/>
            <a:ext cx="3502025" cy="460375"/>
          </a:xfrm>
          <a:prstGeom prst="rect">
            <a:avLst/>
          </a:prstGeom>
          <a:noFill/>
          <a:ln w="9525">
            <a:noFill/>
          </a:ln>
        </p:spPr>
        <p:txBody>
          <a:bodyPr>
            <a:spAutoFit/>
          </a:bodyPr>
          <a:p>
            <a:pPr algn="ctr" eaLnBrk="1" hangingPunct="1"/>
            <a:r>
              <a:rPr lang="zh-CN" altLang="en-US" sz="1200" b="1" dirty="0">
                <a:latin typeface="微软雅黑" panose="020B0503020204020204" pitchFamily="34" charset="-122"/>
                <a:ea typeface="微软雅黑" panose="020B0503020204020204" pitchFamily="34" charset="-122"/>
              </a:rPr>
              <a:t>完成微服务开发、高性能中间件集成、本地化应用仓库管理以及统一资源调度等</a:t>
            </a:r>
            <a:endParaRPr lang="zh-CN" altLang="en-US" sz="1200" b="1" dirty="0">
              <a:latin typeface="微软雅黑" panose="020B0503020204020204" pitchFamily="34" charset="-122"/>
              <a:ea typeface="微软雅黑" panose="020B0503020204020204" pitchFamily="34" charset="-122"/>
            </a:endParaRPr>
          </a:p>
        </p:txBody>
      </p:sp>
      <p:sp>
        <p:nvSpPr>
          <p:cNvPr id="69653" name="矩形 34"/>
          <p:cNvSpPr/>
          <p:nvPr/>
        </p:nvSpPr>
        <p:spPr>
          <a:xfrm>
            <a:off x="1489075" y="4318000"/>
            <a:ext cx="3417888" cy="460375"/>
          </a:xfrm>
          <a:prstGeom prst="rect">
            <a:avLst/>
          </a:prstGeom>
          <a:noFill/>
          <a:ln w="9525">
            <a:noFill/>
          </a:ln>
        </p:spPr>
        <p:txBody>
          <a:bodyPr>
            <a:spAutoFit/>
          </a:bodyPr>
          <a:p>
            <a:pPr algn="ctr" eaLnBrk="1" hangingPunct="1"/>
            <a:r>
              <a:rPr lang="zh-CN" altLang="en-US" sz="1200" b="1" dirty="0">
                <a:latin typeface="微软雅黑" panose="020B0503020204020204" pitchFamily="34" charset="-122"/>
                <a:ea typeface="微软雅黑" panose="020B0503020204020204" pitchFamily="34" charset="-122"/>
              </a:rPr>
              <a:t>形成云计算与大数据开源软件技术体系白皮书，开展更多行业示范应用并实现产值增加</a:t>
            </a:r>
            <a:endParaRPr lang="zh-CN" altLang="en-US" sz="1200" b="1" dirty="0">
              <a:latin typeface="微软雅黑" panose="020B0503020204020204" pitchFamily="34" charset="-122"/>
              <a:ea typeface="微软雅黑" panose="020B0503020204020204" pitchFamily="34" charset="-122"/>
            </a:endParaRPr>
          </a:p>
        </p:txBody>
      </p:sp>
      <p:sp>
        <p:nvSpPr>
          <p:cNvPr id="69654" name="矩形 35"/>
          <p:cNvSpPr/>
          <p:nvPr/>
        </p:nvSpPr>
        <p:spPr>
          <a:xfrm>
            <a:off x="4283075" y="4795838"/>
            <a:ext cx="1709738" cy="307975"/>
          </a:xfrm>
          <a:prstGeom prst="rect">
            <a:avLst/>
          </a:prstGeom>
          <a:noFill/>
          <a:ln w="9525">
            <a:noFill/>
          </a:ln>
        </p:spPr>
        <p:txBody>
          <a:bodyPr>
            <a:spAutoFit/>
          </a:bodyPr>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rPr>
              <a:t>开源社区统一门户</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cxnSp>
        <p:nvCxnSpPr>
          <p:cNvPr id="69655" name="直接箭头连接符 37"/>
          <p:cNvCxnSpPr/>
          <p:nvPr/>
        </p:nvCxnSpPr>
        <p:spPr>
          <a:xfrm flipV="1">
            <a:off x="5149850" y="5457825"/>
            <a:ext cx="3536950" cy="0"/>
          </a:xfrm>
          <a:prstGeom prst="straightConnector1">
            <a:avLst/>
          </a:prstGeom>
          <a:ln w="9525" cap="flat" cmpd="sng">
            <a:solidFill>
              <a:schemeClr val="tx1"/>
            </a:solidFill>
            <a:prstDash val="solid"/>
            <a:headEnd type="triangle" w="med" len="med"/>
            <a:tailEnd type="triangle" w="med" len="med"/>
          </a:ln>
        </p:spPr>
      </p:cxnSp>
      <p:cxnSp>
        <p:nvCxnSpPr>
          <p:cNvPr id="69656" name="直接箭头连接符 38"/>
          <p:cNvCxnSpPr/>
          <p:nvPr/>
        </p:nvCxnSpPr>
        <p:spPr>
          <a:xfrm flipV="1">
            <a:off x="5146675" y="5343525"/>
            <a:ext cx="0" cy="217488"/>
          </a:xfrm>
          <a:prstGeom prst="straightConnector1">
            <a:avLst/>
          </a:prstGeom>
          <a:ln w="25400" cap="flat" cmpd="sng">
            <a:solidFill>
              <a:schemeClr val="tx1"/>
            </a:solidFill>
            <a:prstDash val="solid"/>
            <a:headEnd type="none" w="med" len="med"/>
            <a:tailEnd type="none" w="med" len="med"/>
          </a:ln>
        </p:spPr>
      </p:cxnSp>
      <p:cxnSp>
        <p:nvCxnSpPr>
          <p:cNvPr id="69657" name="直接箭头连接符 39"/>
          <p:cNvCxnSpPr/>
          <p:nvPr/>
        </p:nvCxnSpPr>
        <p:spPr>
          <a:xfrm flipV="1">
            <a:off x="8686800" y="5356225"/>
            <a:ext cx="0" cy="217488"/>
          </a:xfrm>
          <a:prstGeom prst="straightConnector1">
            <a:avLst/>
          </a:prstGeom>
          <a:ln w="25400" cap="flat" cmpd="sng">
            <a:solidFill>
              <a:schemeClr val="tx1"/>
            </a:solidFill>
            <a:prstDash val="solid"/>
            <a:headEnd type="none" w="med" len="med"/>
            <a:tailEnd type="none" w="med" len="med"/>
          </a:ln>
        </p:spPr>
      </p:cxnSp>
      <p:sp>
        <p:nvSpPr>
          <p:cNvPr id="69658" name="矩形 40"/>
          <p:cNvSpPr/>
          <p:nvPr/>
        </p:nvSpPr>
        <p:spPr>
          <a:xfrm>
            <a:off x="5127625" y="5165725"/>
            <a:ext cx="3575050"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形成活跃度较高的开源社区，扩大应用类开源项目应用示范数量并进一步扩大新增产值规模</a:t>
            </a:r>
            <a:endParaRPr lang="zh-CN" altLang="en-US" sz="1200" b="1" dirty="0">
              <a:latin typeface="微软雅黑" panose="020B0503020204020204" pitchFamily="34" charset="-122"/>
              <a:ea typeface="微软雅黑" panose="020B0503020204020204" pitchFamily="34" charset="-122"/>
            </a:endParaRPr>
          </a:p>
        </p:txBody>
      </p:sp>
      <p:grpSp>
        <p:nvGrpSpPr>
          <p:cNvPr id="69659" name="组合 57"/>
          <p:cNvGrpSpPr/>
          <p:nvPr/>
        </p:nvGrpSpPr>
        <p:grpSpPr>
          <a:xfrm>
            <a:off x="1371600" y="5334000"/>
            <a:ext cx="3587750" cy="230188"/>
            <a:chOff x="2161" y="8401"/>
            <a:chExt cx="5650" cy="361"/>
          </a:xfrm>
        </p:grpSpPr>
        <p:cxnSp>
          <p:nvCxnSpPr>
            <p:cNvPr id="69706" name="直接箭头连接符 42"/>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707" name="直接箭头连接符 43"/>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708" name="直接箭头连接符 44"/>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60" name="矩形 45"/>
          <p:cNvSpPr/>
          <p:nvPr/>
        </p:nvSpPr>
        <p:spPr>
          <a:xfrm>
            <a:off x="1350963" y="5157788"/>
            <a:ext cx="3584575"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形成软件著作权并申请专利，门户网站正式运营并提供服务，开发完成门户网站APP</a:t>
            </a:r>
            <a:endParaRPr lang="zh-CN" altLang="en-US" sz="1200" b="1" dirty="0">
              <a:latin typeface="微软雅黑" panose="020B0503020204020204" pitchFamily="34" charset="-122"/>
              <a:ea typeface="微软雅黑" panose="020B0503020204020204" pitchFamily="34" charset="-122"/>
            </a:endParaRPr>
          </a:p>
        </p:txBody>
      </p:sp>
      <p:sp>
        <p:nvSpPr>
          <p:cNvPr id="69661" name="TextBox 117"/>
          <p:cNvSpPr txBox="1"/>
          <p:nvPr/>
        </p:nvSpPr>
        <p:spPr>
          <a:xfrm>
            <a:off x="7375525" y="2173288"/>
            <a:ext cx="260350" cy="830262"/>
          </a:xfrm>
          <a:prstGeom prst="rect">
            <a:avLst/>
          </a:prstGeom>
          <a:noFill/>
          <a:ln w="9525">
            <a:noFill/>
          </a:ln>
        </p:spPr>
        <p:txBody>
          <a:bodyPr>
            <a:spAutoFit/>
          </a:bodyPr>
          <a:p>
            <a:pPr eaLnBrk="1" hangingPunct="1"/>
            <a:r>
              <a:rPr lang="zh-CN" altLang="en-US" sz="1200" dirty="0">
                <a:solidFill>
                  <a:srgbClr val="C00000"/>
                </a:solidFill>
                <a:latin typeface="微软雅黑" panose="020B0503020204020204" pitchFamily="34" charset="-122"/>
                <a:ea typeface="微软雅黑" panose="020B0503020204020204" pitchFamily="34" charset="-122"/>
              </a:rPr>
              <a:t>应用反馈</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49" name="弧形 48"/>
          <p:cNvSpPr/>
          <p:nvPr/>
        </p:nvSpPr>
        <p:spPr>
          <a:xfrm rot="1813827">
            <a:off x="6473825" y="2300288"/>
            <a:ext cx="935038" cy="757238"/>
          </a:xfrm>
          <a:prstGeom prst="arc">
            <a:avLst>
              <a:gd name="adj1" fmla="val 15162403"/>
              <a:gd name="adj2" fmla="val 21514345"/>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mn-ea"/>
              <a:cs typeface="+mn-cs"/>
            </a:endParaRPr>
          </a:p>
        </p:txBody>
      </p:sp>
      <p:sp>
        <p:nvSpPr>
          <p:cNvPr id="69663" name="矩形 49"/>
          <p:cNvSpPr/>
          <p:nvPr/>
        </p:nvSpPr>
        <p:spPr>
          <a:xfrm>
            <a:off x="1268413" y="695325"/>
            <a:ext cx="3762375" cy="398463"/>
          </a:xfrm>
          <a:prstGeom prst="rect">
            <a:avLst/>
          </a:prstGeom>
          <a:solidFill>
            <a:srgbClr val="C00000"/>
          </a:solidFill>
          <a:ln w="9525">
            <a:noFill/>
          </a:ln>
        </p:spPr>
        <p:txBody>
          <a:bodyPr>
            <a:spAutoFit/>
          </a:bodyPr>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第三阶段</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9664" name="矩形 50"/>
          <p:cNvSpPr/>
          <p:nvPr/>
        </p:nvSpPr>
        <p:spPr>
          <a:xfrm>
            <a:off x="5060950" y="695325"/>
            <a:ext cx="3865563" cy="398463"/>
          </a:xfrm>
          <a:prstGeom prst="rect">
            <a:avLst/>
          </a:prstGeom>
          <a:solidFill>
            <a:srgbClr val="C00000"/>
          </a:solidFill>
          <a:ln w="9525">
            <a:noFill/>
          </a:ln>
        </p:spPr>
        <p:txBody>
          <a:bodyPr>
            <a:spAutoFit/>
          </a:bodyPr>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第四阶段</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flipV="1">
            <a:off x="4949825" y="3309938"/>
            <a:ext cx="0" cy="511175"/>
          </a:xfrm>
          <a:prstGeom prst="straightConnector1">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cxnSp>
      <p:sp>
        <p:nvSpPr>
          <p:cNvPr id="69666" name="TextBox 117"/>
          <p:cNvSpPr txBox="1"/>
          <p:nvPr/>
        </p:nvSpPr>
        <p:spPr>
          <a:xfrm>
            <a:off x="4646613" y="3203575"/>
            <a:ext cx="260350" cy="706438"/>
          </a:xfrm>
          <a:prstGeom prst="rect">
            <a:avLst/>
          </a:prstGeom>
          <a:noFill/>
          <a:ln w="9525">
            <a:noFill/>
          </a:ln>
        </p:spPr>
        <p:txBody>
          <a:bodyPr>
            <a:spAutoFit/>
          </a:bodyPr>
          <a:p>
            <a:pPr eaLnBrk="1" hangingPunct="1">
              <a:lnSpc>
                <a:spcPts val="1200"/>
              </a:lnSpc>
            </a:pPr>
            <a:r>
              <a:rPr lang="zh-CN" altLang="en-US" sz="1200" dirty="0">
                <a:solidFill>
                  <a:srgbClr val="C00000"/>
                </a:solidFill>
                <a:latin typeface="微软雅黑" panose="020B0503020204020204" pitchFamily="34" charset="-122"/>
                <a:ea typeface="微软雅黑" panose="020B0503020204020204" pitchFamily="34" charset="-122"/>
              </a:rPr>
              <a:t>平台支撑</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69667" name="组合 62"/>
          <p:cNvGrpSpPr/>
          <p:nvPr/>
        </p:nvGrpSpPr>
        <p:grpSpPr>
          <a:xfrm>
            <a:off x="1368425" y="4432300"/>
            <a:ext cx="3587750" cy="228600"/>
            <a:chOff x="2161" y="8401"/>
            <a:chExt cx="5650" cy="361"/>
          </a:xfrm>
        </p:grpSpPr>
        <p:cxnSp>
          <p:nvCxnSpPr>
            <p:cNvPr id="69703" name="直接箭头连接符 63"/>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704" name="直接箭头连接符 64"/>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705" name="直接箭头连接符 65"/>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9668" name="组合 66"/>
          <p:cNvGrpSpPr/>
          <p:nvPr/>
        </p:nvGrpSpPr>
        <p:grpSpPr>
          <a:xfrm>
            <a:off x="1371600" y="3984625"/>
            <a:ext cx="3587750" cy="228600"/>
            <a:chOff x="2161" y="8401"/>
            <a:chExt cx="5650" cy="361"/>
          </a:xfrm>
        </p:grpSpPr>
        <p:cxnSp>
          <p:nvCxnSpPr>
            <p:cNvPr id="69700" name="直接箭头连接符 67"/>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701" name="直接箭头连接符 68"/>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702" name="直接箭头连接符 69"/>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9669" name="组合 70"/>
          <p:cNvGrpSpPr/>
          <p:nvPr/>
        </p:nvGrpSpPr>
        <p:grpSpPr>
          <a:xfrm>
            <a:off x="1371600" y="2979738"/>
            <a:ext cx="3587750" cy="228600"/>
            <a:chOff x="2161" y="8401"/>
            <a:chExt cx="5650" cy="361"/>
          </a:xfrm>
        </p:grpSpPr>
        <p:cxnSp>
          <p:nvCxnSpPr>
            <p:cNvPr id="69697" name="直接箭头连接符 71"/>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98" name="直接箭头连接符 72"/>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99" name="直接箭头连接符 73"/>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grpSp>
        <p:nvGrpSpPr>
          <p:cNvPr id="69670" name="组合 74"/>
          <p:cNvGrpSpPr/>
          <p:nvPr/>
        </p:nvGrpSpPr>
        <p:grpSpPr>
          <a:xfrm>
            <a:off x="1371600" y="1885950"/>
            <a:ext cx="3587750" cy="228600"/>
            <a:chOff x="2161" y="8401"/>
            <a:chExt cx="5650" cy="361"/>
          </a:xfrm>
        </p:grpSpPr>
        <p:cxnSp>
          <p:nvCxnSpPr>
            <p:cNvPr id="69694" name="直接箭头连接符 75"/>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95" name="直接箭头连接符 76"/>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96" name="直接箭头连接符 77"/>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71" name="矩形 94"/>
          <p:cNvSpPr/>
          <p:nvPr/>
        </p:nvSpPr>
        <p:spPr>
          <a:xfrm>
            <a:off x="5180013" y="1727200"/>
            <a:ext cx="3608387" cy="569913"/>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sym typeface="+mn-ea"/>
              </a:rPr>
              <a:t>完成开源生态构建理论、工具及系统，</a:t>
            </a:r>
            <a:r>
              <a:rPr lang="zh-CN" altLang="en-US" sz="1200" b="1" dirty="0">
                <a:latin typeface="微软雅黑" panose="020B0503020204020204" pitchFamily="34" charset="-122"/>
                <a:ea typeface="微软雅黑" panose="020B0503020204020204" pitchFamily="34" charset="-122"/>
              </a:rPr>
              <a:t>形成典型场景下的应用示范</a:t>
            </a:r>
            <a:endParaRPr lang="zh-CN" altLang="en-US" sz="1200" b="1" dirty="0">
              <a:latin typeface="微软雅黑" panose="020B0503020204020204" pitchFamily="34" charset="-122"/>
              <a:ea typeface="微软雅黑" panose="020B0503020204020204" pitchFamily="34" charset="-122"/>
            </a:endParaRPr>
          </a:p>
        </p:txBody>
      </p:sp>
      <p:grpSp>
        <p:nvGrpSpPr>
          <p:cNvPr id="69672" name="组合 95"/>
          <p:cNvGrpSpPr/>
          <p:nvPr/>
        </p:nvGrpSpPr>
        <p:grpSpPr>
          <a:xfrm>
            <a:off x="5149850" y="1897063"/>
            <a:ext cx="3587750" cy="230187"/>
            <a:chOff x="2161" y="8401"/>
            <a:chExt cx="5650" cy="361"/>
          </a:xfrm>
        </p:grpSpPr>
        <p:cxnSp>
          <p:nvCxnSpPr>
            <p:cNvPr id="69691" name="直接箭头连接符 96"/>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92" name="直接箭头连接符 97"/>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93" name="直接箭头连接符 98"/>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73" name="矩形 101"/>
          <p:cNvSpPr/>
          <p:nvPr/>
        </p:nvSpPr>
        <p:spPr>
          <a:xfrm>
            <a:off x="5149850" y="2814638"/>
            <a:ext cx="3609975" cy="5715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完成软件工程云服务与TOSChina的集成，并持续改进完善支撑平台</a:t>
            </a:r>
            <a:endParaRPr lang="zh-CN" altLang="en-US" sz="1200" b="1" dirty="0">
              <a:latin typeface="微软雅黑" panose="020B0503020204020204" pitchFamily="34" charset="-122"/>
              <a:ea typeface="微软雅黑" panose="020B0503020204020204" pitchFamily="34" charset="-122"/>
            </a:endParaRPr>
          </a:p>
        </p:txBody>
      </p:sp>
      <p:grpSp>
        <p:nvGrpSpPr>
          <p:cNvPr id="69674" name="组合 102"/>
          <p:cNvGrpSpPr/>
          <p:nvPr/>
        </p:nvGrpSpPr>
        <p:grpSpPr>
          <a:xfrm>
            <a:off x="5121275" y="2986088"/>
            <a:ext cx="3587750" cy="228600"/>
            <a:chOff x="2161" y="8401"/>
            <a:chExt cx="5650" cy="361"/>
          </a:xfrm>
        </p:grpSpPr>
        <p:cxnSp>
          <p:nvCxnSpPr>
            <p:cNvPr id="69688" name="直接箭头连接符 103"/>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89" name="直接箭头连接符 104"/>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90" name="直接箭头连接符 105"/>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75" name="矩形 114"/>
          <p:cNvSpPr/>
          <p:nvPr/>
        </p:nvSpPr>
        <p:spPr>
          <a:xfrm>
            <a:off x="5141913" y="3819525"/>
            <a:ext cx="3608387" cy="330200"/>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完成基于ARM云服务平台的大数据应用展示</a:t>
            </a:r>
            <a:endParaRPr lang="zh-CN" altLang="en-US" sz="1200" b="1" dirty="0">
              <a:latin typeface="微软雅黑" panose="020B0503020204020204" pitchFamily="34" charset="-122"/>
              <a:ea typeface="微软雅黑" panose="020B0503020204020204" pitchFamily="34" charset="-122"/>
            </a:endParaRPr>
          </a:p>
        </p:txBody>
      </p:sp>
      <p:grpSp>
        <p:nvGrpSpPr>
          <p:cNvPr id="69676" name="组合 115"/>
          <p:cNvGrpSpPr/>
          <p:nvPr/>
        </p:nvGrpSpPr>
        <p:grpSpPr>
          <a:xfrm>
            <a:off x="5111750" y="3990975"/>
            <a:ext cx="3587750" cy="228600"/>
            <a:chOff x="2161" y="8401"/>
            <a:chExt cx="5650" cy="361"/>
          </a:xfrm>
        </p:grpSpPr>
        <p:cxnSp>
          <p:nvCxnSpPr>
            <p:cNvPr id="69685" name="直接箭头连接符 116"/>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86" name="直接箭头连接符 117"/>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87" name="直接箭头连接符 118"/>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77" name="矩形 119"/>
          <p:cNvSpPr/>
          <p:nvPr/>
        </p:nvSpPr>
        <p:spPr>
          <a:xfrm>
            <a:off x="5180013" y="4318000"/>
            <a:ext cx="3608387" cy="569913"/>
          </a:xfrm>
          <a:prstGeom prst="rect">
            <a:avLst/>
          </a:prstGeom>
          <a:noFill/>
          <a:ln w="9525">
            <a:noFill/>
          </a:ln>
        </p:spPr>
        <p:txBody>
          <a:bodyPr>
            <a:spAutoFit/>
          </a:bodyPr>
          <a:p>
            <a:pPr algn="ctr" eaLnBrk="1" hangingPunct="1">
              <a:lnSpc>
                <a:spcPct val="130000"/>
              </a:lnSpc>
            </a:pPr>
            <a:r>
              <a:rPr lang="zh-CN" altLang="en-US" sz="1200" b="1" dirty="0">
                <a:latin typeface="微软雅黑" panose="020B0503020204020204" pitchFamily="34" charset="-122"/>
                <a:ea typeface="微软雅黑" panose="020B0503020204020204" pitchFamily="34" charset="-122"/>
              </a:rPr>
              <a:t>初步形成一支稳定高效的社区维护技术队伍，汇聚更多的参与企业和开源软件</a:t>
            </a:r>
            <a:endParaRPr lang="zh-CN" altLang="en-US" sz="1200" b="1" dirty="0">
              <a:latin typeface="微软雅黑" panose="020B0503020204020204" pitchFamily="34" charset="-122"/>
              <a:ea typeface="微软雅黑" panose="020B0503020204020204" pitchFamily="34" charset="-122"/>
            </a:endParaRPr>
          </a:p>
        </p:txBody>
      </p:sp>
      <p:grpSp>
        <p:nvGrpSpPr>
          <p:cNvPr id="69678" name="组合 120"/>
          <p:cNvGrpSpPr/>
          <p:nvPr/>
        </p:nvGrpSpPr>
        <p:grpSpPr>
          <a:xfrm>
            <a:off x="5149850" y="4487863"/>
            <a:ext cx="3587750" cy="230187"/>
            <a:chOff x="2161" y="8401"/>
            <a:chExt cx="5650" cy="361"/>
          </a:xfrm>
        </p:grpSpPr>
        <p:cxnSp>
          <p:nvCxnSpPr>
            <p:cNvPr id="69682" name="直接箭头连接符 121"/>
            <p:cNvCxnSpPr/>
            <p:nvPr/>
          </p:nvCxnSpPr>
          <p:spPr>
            <a:xfrm flipV="1">
              <a:off x="2168" y="8582"/>
              <a:ext cx="5643" cy="0"/>
            </a:xfrm>
            <a:prstGeom prst="straightConnector1">
              <a:avLst/>
            </a:prstGeom>
            <a:ln w="9525" cap="flat" cmpd="sng">
              <a:solidFill>
                <a:schemeClr val="tx1"/>
              </a:solidFill>
              <a:prstDash val="solid"/>
              <a:headEnd type="triangle" w="med" len="med"/>
              <a:tailEnd type="triangle" w="med" len="med"/>
            </a:ln>
          </p:spPr>
        </p:cxnSp>
        <p:cxnSp>
          <p:nvCxnSpPr>
            <p:cNvPr id="69683" name="直接箭头连接符 122"/>
            <p:cNvCxnSpPr/>
            <p:nvPr/>
          </p:nvCxnSpPr>
          <p:spPr>
            <a:xfrm flipV="1">
              <a:off x="2161" y="8401"/>
              <a:ext cx="0" cy="343"/>
            </a:xfrm>
            <a:prstGeom prst="straightConnector1">
              <a:avLst/>
            </a:prstGeom>
            <a:ln w="25400" cap="flat" cmpd="sng">
              <a:solidFill>
                <a:schemeClr val="tx1"/>
              </a:solidFill>
              <a:prstDash val="solid"/>
              <a:headEnd type="none" w="med" len="med"/>
              <a:tailEnd type="none" w="med" len="med"/>
            </a:ln>
          </p:spPr>
        </p:cxnSp>
        <p:cxnSp>
          <p:nvCxnSpPr>
            <p:cNvPr id="69684" name="直接箭头连接符 123"/>
            <p:cNvCxnSpPr/>
            <p:nvPr/>
          </p:nvCxnSpPr>
          <p:spPr>
            <a:xfrm flipV="1">
              <a:off x="7811" y="8420"/>
              <a:ext cx="0" cy="343"/>
            </a:xfrm>
            <a:prstGeom prst="straightConnector1">
              <a:avLst/>
            </a:prstGeom>
            <a:ln w="25400" cap="flat" cmpd="sng">
              <a:solidFill>
                <a:schemeClr val="tx1"/>
              </a:solidFill>
              <a:prstDash val="solid"/>
              <a:headEnd type="none" w="med" len="med"/>
              <a:tailEnd type="none" w="med" len="med"/>
            </a:ln>
          </p:spPr>
        </p:cxnSp>
      </p:grpSp>
      <p:sp>
        <p:nvSpPr>
          <p:cNvPr id="69679" name="TextBox 117"/>
          <p:cNvSpPr txBox="1"/>
          <p:nvPr/>
        </p:nvSpPr>
        <p:spPr>
          <a:xfrm>
            <a:off x="5141913" y="3197225"/>
            <a:ext cx="260350" cy="706438"/>
          </a:xfrm>
          <a:prstGeom prst="rect">
            <a:avLst/>
          </a:prstGeom>
          <a:noFill/>
          <a:ln w="9525">
            <a:noFill/>
          </a:ln>
        </p:spPr>
        <p:txBody>
          <a:bodyPr>
            <a:spAutoFit/>
          </a:bodyPr>
          <a:p>
            <a:pPr eaLnBrk="1" hangingPunct="1">
              <a:lnSpc>
                <a:spcPts val="1200"/>
              </a:lnSpc>
            </a:pPr>
            <a:r>
              <a:rPr lang="zh-CN" altLang="en-US" sz="1200" dirty="0">
                <a:solidFill>
                  <a:srgbClr val="C00000"/>
                </a:solidFill>
                <a:latin typeface="微软雅黑" panose="020B0503020204020204" pitchFamily="34" charset="-122"/>
                <a:ea typeface="微软雅黑" panose="020B0503020204020204" pitchFamily="34" charset="-122"/>
              </a:rPr>
              <a:t>迭代优化</a:t>
            </a:r>
            <a:endParaRPr lang="zh-CN" altLang="en-US" sz="1200" dirty="0">
              <a:solidFill>
                <a:srgbClr val="C00000"/>
              </a:solidFill>
              <a:latin typeface="微软雅黑" panose="020B0503020204020204" pitchFamily="34" charset="-122"/>
              <a:ea typeface="微软雅黑" panose="020B0503020204020204" pitchFamily="34" charset="-122"/>
            </a:endParaRPr>
          </a:p>
        </p:txBody>
      </p:sp>
      <p:cxnSp>
        <p:nvCxnSpPr>
          <p:cNvPr id="129" name="直接箭头连接符 128"/>
          <p:cNvCxnSpPr/>
          <p:nvPr/>
        </p:nvCxnSpPr>
        <p:spPr>
          <a:xfrm>
            <a:off x="5180013" y="3308350"/>
            <a:ext cx="0" cy="511175"/>
          </a:xfrm>
          <a:prstGeom prst="straightConnector1">
            <a:avLst/>
          </a:prstGeom>
          <a:solidFill>
            <a:schemeClr val="bg1"/>
          </a:solidFill>
          <a:ln w="28575">
            <a:solidFill>
              <a:srgbClr val="C00000"/>
            </a:solidFill>
            <a:headEnd type="triangle"/>
          </a:ln>
          <a:effectLst/>
        </p:spPr>
        <p:style>
          <a:lnRef idx="2">
            <a:schemeClr val="accent1"/>
          </a:lnRef>
          <a:fillRef idx="0">
            <a:schemeClr val="accent1"/>
          </a:fillRef>
          <a:effectRef idx="1">
            <a:schemeClr val="accent1"/>
          </a:effectRef>
          <a:fontRef idx="minor">
            <a:schemeClr val="tx1"/>
          </a:fontRef>
        </p:style>
      </p:cxnSp>
      <p:sp>
        <p:nvSpPr>
          <p:cNvPr id="69681" name="矩形 46"/>
          <p:cNvSpPr/>
          <p:nvPr/>
        </p:nvSpPr>
        <p:spPr>
          <a:xfrm>
            <a:off x="7872413" y="4725988"/>
            <a:ext cx="1149350" cy="522287"/>
          </a:xfrm>
          <a:prstGeom prst="rect">
            <a:avLst/>
          </a:prstGeom>
          <a:noFill/>
          <a:ln w="9525">
            <a:noFill/>
          </a:ln>
        </p:spPr>
        <p:txBody>
          <a:bodyPr>
            <a:spAutoFit/>
          </a:bodyPr>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rPr>
              <a:t>典型行业</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rPr>
              <a:t>示范生态</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114220" y="1018469"/>
            <a:ext cx="8914784" cy="4821626"/>
            <a:chOff x="-34" y="2729"/>
            <a:chExt cx="15544" cy="7593"/>
          </a:xfrm>
        </p:grpSpPr>
        <p:pic>
          <p:nvPicPr>
            <p:cNvPr id="67" name="图片 66"/>
            <p:cNvPicPr>
              <a:picLocks noChangeAspect="1"/>
            </p:cNvPicPr>
            <p:nvPr/>
          </p:nvPicPr>
          <p:blipFill>
            <a:blip r:embed="rId1"/>
            <a:stretch>
              <a:fillRect/>
            </a:stretch>
          </p:blipFill>
          <p:spPr>
            <a:xfrm>
              <a:off x="7748" y="3812"/>
              <a:ext cx="4238" cy="2851"/>
            </a:xfrm>
            <a:prstGeom prst="rect">
              <a:avLst/>
            </a:prstGeom>
          </p:spPr>
        </p:pic>
        <p:sp>
          <p:nvSpPr>
            <p:cNvPr id="106" name="矩形 105"/>
            <p:cNvSpPr/>
            <p:nvPr/>
          </p:nvSpPr>
          <p:spPr bwMode="auto">
            <a:xfrm>
              <a:off x="-34" y="2729"/>
              <a:ext cx="8505" cy="63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开源生态运作和商业模式研究</a:t>
              </a:r>
              <a:endPar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7594" y="3368"/>
              <a:ext cx="4732" cy="648"/>
            </a:xfrm>
            <a:prstGeom prst="rect">
              <a:avLst/>
            </a:prstGeom>
          </p:spPr>
          <p:txBody>
            <a:bodyPr wrap="square">
              <a:spAutoFit/>
            </a:bodyPr>
            <a:p>
              <a:pPr>
                <a:lnSpc>
                  <a:spcPts val="2500"/>
                </a:lnSpc>
                <a:spcBef>
                  <a:spcPts val="600"/>
                </a:spcBef>
                <a:spcAft>
                  <a:spcPts val="600"/>
                </a:spcAft>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商业参与实证研究</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p:cNvSpPr/>
            <p:nvPr/>
          </p:nvSpPr>
          <p:spPr>
            <a:xfrm>
              <a:off x="193" y="3484"/>
              <a:ext cx="4732" cy="648"/>
            </a:xfrm>
            <a:prstGeom prst="rect">
              <a:avLst/>
            </a:prstGeom>
          </p:spPr>
          <p:txBody>
            <a:bodyPr wrap="square">
              <a:spAutoFit/>
            </a:bodyPr>
            <a:p>
              <a:pPr>
                <a:lnSpc>
                  <a:spcPts val="2500"/>
                </a:lnSpc>
                <a:spcBef>
                  <a:spcPts val="600"/>
                </a:spcBef>
                <a:spcAft>
                  <a:spcPts val="600"/>
                </a:spcAft>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群体协作实证研究</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组合 13"/>
            <p:cNvGrpSpPr/>
            <p:nvPr/>
          </p:nvGrpSpPr>
          <p:grpSpPr>
            <a:xfrm>
              <a:off x="498" y="4206"/>
              <a:ext cx="5970" cy="2215"/>
              <a:chOff x="1846734" y="2670698"/>
              <a:chExt cx="3982346" cy="1406374"/>
            </a:xfrm>
          </p:grpSpPr>
          <p:sp>
            <p:nvSpPr>
              <p:cNvPr id="8" name="圆角矩形 7"/>
              <p:cNvSpPr/>
              <p:nvPr/>
            </p:nvSpPr>
            <p:spPr>
              <a:xfrm>
                <a:off x="1846734" y="2670698"/>
                <a:ext cx="1656184" cy="1406374"/>
              </a:xfrm>
              <a:prstGeom prst="roundRect">
                <a:avLst>
                  <a:gd name="adj" fmla="val 30217"/>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sz="1800" dirty="0">
                    <a:solidFill>
                      <a:schemeClr val="accent6">
                        <a:lumMod val="60000"/>
                        <a:lumOff val="40000"/>
                      </a:schemeClr>
                    </a:solidFill>
                    <a:latin typeface="微软雅黑" panose="020B0503020204020204" pitchFamily="34" charset="-122"/>
                    <a:ea typeface="微软雅黑" panose="020B0503020204020204" pitchFamily="34" charset="-122"/>
                  </a:rPr>
                  <a:t>个体</a:t>
                </a:r>
                <a:endParaRPr lang="en-US" altLang="zh-CN" sz="1800" dirty="0">
                  <a:solidFill>
                    <a:schemeClr val="accent6">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800"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开发者成熟度</a:t>
                </a:r>
                <a:endParaRPr lang="zh-CN" altLang="en-US" sz="1800" dirty="0">
                  <a:latin typeface="微软雅黑" panose="020B0503020204020204" pitchFamily="34" charset="-122"/>
                  <a:ea typeface="微软雅黑" panose="020B0503020204020204" pitchFamily="34" charset="-122"/>
                </a:endParaRPr>
              </a:p>
            </p:txBody>
          </p:sp>
          <p:sp>
            <p:nvSpPr>
              <p:cNvPr id="46" name="圆角矩形 45"/>
              <p:cNvSpPr/>
              <p:nvPr/>
            </p:nvSpPr>
            <p:spPr>
              <a:xfrm>
                <a:off x="4172896" y="2670698"/>
                <a:ext cx="1656184" cy="1406374"/>
              </a:xfrm>
              <a:prstGeom prst="roundRect">
                <a:avLst>
                  <a:gd name="adj" fmla="val 30217"/>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sz="1800" dirty="0">
                    <a:solidFill>
                      <a:schemeClr val="accent6">
                        <a:lumMod val="60000"/>
                        <a:lumOff val="40000"/>
                      </a:schemeClr>
                    </a:solidFill>
                    <a:latin typeface="微软雅黑" panose="020B0503020204020204" pitchFamily="34" charset="-122"/>
                    <a:ea typeface="微软雅黑" panose="020B0503020204020204" pitchFamily="34" charset="-122"/>
                  </a:rPr>
                  <a:t>群体</a:t>
                </a:r>
                <a:endParaRPr lang="en-US" altLang="zh-CN" sz="1800" dirty="0">
                  <a:solidFill>
                    <a:schemeClr val="accent6">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800"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协同开发的扩张能力</a:t>
                </a:r>
                <a:endParaRPr lang="zh-CN" altLang="en-US" sz="1800" dirty="0">
                  <a:latin typeface="微软雅黑" panose="020B0503020204020204" pitchFamily="34" charset="-122"/>
                  <a:ea typeface="微软雅黑" panose="020B0503020204020204" pitchFamily="34" charset="-122"/>
                </a:endParaRPr>
              </a:p>
            </p:txBody>
          </p:sp>
          <p:sp>
            <p:nvSpPr>
              <p:cNvPr id="10" name="弧形 9"/>
              <p:cNvSpPr/>
              <p:nvPr/>
            </p:nvSpPr>
            <p:spPr bwMode="auto">
              <a:xfrm>
                <a:off x="3502918" y="2851094"/>
                <a:ext cx="669978" cy="505898"/>
              </a:xfrm>
              <a:prstGeom prst="arc">
                <a:avLst>
                  <a:gd name="adj1" fmla="val 11374182"/>
                  <a:gd name="adj2" fmla="val 2128281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弧形 48"/>
              <p:cNvSpPr/>
              <p:nvPr/>
            </p:nvSpPr>
            <p:spPr bwMode="auto">
              <a:xfrm rot="10800000">
                <a:off x="3502918" y="3468519"/>
                <a:ext cx="669978" cy="505898"/>
              </a:xfrm>
              <a:prstGeom prst="arc">
                <a:avLst>
                  <a:gd name="adj1" fmla="val 11374182"/>
                  <a:gd name="adj2" fmla="val 2128281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60" name="组合 59"/>
            <p:cNvGrpSpPr/>
            <p:nvPr/>
          </p:nvGrpSpPr>
          <p:grpSpPr>
            <a:xfrm>
              <a:off x="11759" y="4379"/>
              <a:ext cx="3742" cy="1829"/>
              <a:chOff x="1846734" y="2670698"/>
              <a:chExt cx="3982346" cy="1406374"/>
            </a:xfrm>
          </p:grpSpPr>
          <p:sp>
            <p:nvSpPr>
              <p:cNvPr id="61" name="圆角矩形 60"/>
              <p:cNvSpPr/>
              <p:nvPr/>
            </p:nvSpPr>
            <p:spPr>
              <a:xfrm>
                <a:off x="1846734" y="2670698"/>
                <a:ext cx="1656184" cy="1406374"/>
              </a:xfrm>
              <a:prstGeom prst="roundRect">
                <a:avLst>
                  <a:gd name="adj" fmla="val 30217"/>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sz="1800" dirty="0">
                    <a:solidFill>
                      <a:schemeClr val="accent6">
                        <a:lumMod val="60000"/>
                        <a:lumOff val="40000"/>
                      </a:schemeClr>
                    </a:solidFill>
                    <a:latin typeface="微软雅黑" panose="020B0503020204020204" pitchFamily="34" charset="-122"/>
                    <a:ea typeface="微软雅黑" panose="020B0503020204020204" pitchFamily="34" charset="-122"/>
                  </a:rPr>
                  <a:t>参与类型</a:t>
                </a:r>
                <a:endParaRPr lang="en-US" altLang="zh-CN" sz="1800" dirty="0">
                  <a:solidFill>
                    <a:schemeClr val="accent6">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800" dirty="0">
                  <a:latin typeface="微软雅黑" panose="020B0503020204020204" pitchFamily="34" charset="-122"/>
                  <a:ea typeface="微软雅黑" panose="020B0503020204020204" pitchFamily="34" charset="-122"/>
                </a:endParaRPr>
              </a:p>
              <a:p>
                <a:pPr algn="ct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类</a:t>
                </a:r>
                <a:endParaRPr lang="zh-CN" altLang="en-US" sz="1800" dirty="0">
                  <a:latin typeface="微软雅黑" panose="020B0503020204020204" pitchFamily="34" charset="-122"/>
                  <a:ea typeface="微软雅黑" panose="020B0503020204020204" pitchFamily="34" charset="-122"/>
                </a:endParaRPr>
              </a:p>
            </p:txBody>
          </p:sp>
          <p:sp>
            <p:nvSpPr>
              <p:cNvPr id="62" name="圆角矩形 61"/>
              <p:cNvSpPr/>
              <p:nvPr/>
            </p:nvSpPr>
            <p:spPr>
              <a:xfrm>
                <a:off x="4172896" y="2670698"/>
                <a:ext cx="1656184" cy="1406374"/>
              </a:xfrm>
              <a:prstGeom prst="roundRect">
                <a:avLst>
                  <a:gd name="adj" fmla="val 30217"/>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sz="1800" dirty="0">
                    <a:solidFill>
                      <a:schemeClr val="accent6">
                        <a:lumMod val="60000"/>
                        <a:lumOff val="40000"/>
                      </a:schemeClr>
                    </a:solidFill>
                    <a:latin typeface="微软雅黑" panose="020B0503020204020204" pitchFamily="34" charset="-122"/>
                    <a:ea typeface="微软雅黑" panose="020B0503020204020204" pitchFamily="34" charset="-122"/>
                  </a:rPr>
                  <a:t>项目类型</a:t>
                </a:r>
                <a:endParaRPr lang="en-US" altLang="zh-CN" sz="1800" dirty="0">
                  <a:solidFill>
                    <a:schemeClr val="accent6">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800" dirty="0">
                  <a:latin typeface="微软雅黑" panose="020B0503020204020204" pitchFamily="34" charset="-122"/>
                  <a:ea typeface="微软雅黑" panose="020B0503020204020204" pitchFamily="34" charset="-122"/>
                </a:endParaRPr>
              </a:p>
              <a:p>
                <a:pPr algn="ctr"/>
                <a:r>
                  <a:rPr lang="en-US" altLang="zh-CN" sz="1800" dirty="0">
                    <a:latin typeface="微软雅黑" panose="020B0503020204020204" pitchFamily="34" charset="-122"/>
                    <a:ea typeface="微软雅黑" panose="020B0503020204020204" pitchFamily="34" charset="-122"/>
                  </a:rPr>
                  <a:t>14</a:t>
                </a:r>
                <a:r>
                  <a:rPr lang="zh-CN" altLang="en-US" sz="1800" dirty="0">
                    <a:latin typeface="微软雅黑" panose="020B0503020204020204" pitchFamily="34" charset="-122"/>
                    <a:ea typeface="微软雅黑" panose="020B0503020204020204" pitchFamily="34" charset="-122"/>
                  </a:rPr>
                  <a:t>类</a:t>
                </a:r>
                <a:endParaRPr lang="zh-CN" altLang="en-US" sz="1800" dirty="0">
                  <a:latin typeface="微软雅黑" panose="020B0503020204020204" pitchFamily="34" charset="-122"/>
                  <a:ea typeface="微软雅黑" panose="020B0503020204020204" pitchFamily="34" charset="-122"/>
                </a:endParaRPr>
              </a:p>
            </p:txBody>
          </p:sp>
          <p:sp>
            <p:nvSpPr>
              <p:cNvPr id="63" name="弧形 62"/>
              <p:cNvSpPr/>
              <p:nvPr/>
            </p:nvSpPr>
            <p:spPr bwMode="auto">
              <a:xfrm>
                <a:off x="3502918" y="2851094"/>
                <a:ext cx="669978" cy="505898"/>
              </a:xfrm>
              <a:prstGeom prst="arc">
                <a:avLst>
                  <a:gd name="adj1" fmla="val 11374182"/>
                  <a:gd name="adj2" fmla="val 2128281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弧形 63"/>
              <p:cNvSpPr/>
              <p:nvPr/>
            </p:nvSpPr>
            <p:spPr bwMode="auto">
              <a:xfrm rot="10800000">
                <a:off x="3502918" y="3468519"/>
                <a:ext cx="669978" cy="505898"/>
              </a:xfrm>
              <a:prstGeom prst="arc">
                <a:avLst>
                  <a:gd name="adj1" fmla="val 11374182"/>
                  <a:gd name="adj2" fmla="val 2128281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3" name="文本框 2"/>
            <p:cNvSpPr txBox="1"/>
            <p:nvPr/>
          </p:nvSpPr>
          <p:spPr>
            <a:xfrm>
              <a:off x="256" y="6594"/>
              <a:ext cx="6739" cy="1307"/>
            </a:xfrm>
            <a:prstGeom prst="rect">
              <a:avLst/>
            </a:prstGeom>
            <a:noFill/>
          </p:spPr>
          <p:txBody>
            <a:bodyPr wrap="square" rtlCol="0">
              <a:spAutoFit/>
            </a:bodyPr>
            <a:p>
              <a:r>
                <a:rPr lang="zh-CN" altLang="en-US" sz="1600" b="0" dirty="0">
                  <a:latin typeface="微软雅黑" panose="020B0503020204020204" pitchFamily="34" charset="-122"/>
                  <a:ea typeface="微软雅黑" panose="020B0503020204020204" pitchFamily="34" charset="-122"/>
                </a:rPr>
                <a:t>建立了个体和群体协同开发能力的度量，在</a:t>
              </a:r>
              <a:r>
                <a:rPr lang="en-US" altLang="zh-CN" sz="1600" b="0" dirty="0">
                  <a:latin typeface="微软雅黑" panose="020B0503020204020204" pitchFamily="34" charset="-122"/>
                  <a:ea typeface="微软雅黑" panose="020B0503020204020204" pitchFamily="34" charset="-122"/>
                </a:rPr>
                <a:t>Linux kernel</a:t>
              </a:r>
              <a:r>
                <a:rPr lang="zh-CN" altLang="en-US" sz="1600" b="0" dirty="0">
                  <a:latin typeface="微软雅黑" panose="020B0503020204020204" pitchFamily="34" charset="-122"/>
                  <a:ea typeface="微软雅黑" panose="020B0503020204020204" pitchFamily="34" charset="-122"/>
                </a:rPr>
                <a:t>等社区中发现并分析了若干模式</a:t>
              </a:r>
              <a:endParaRPr lang="zh-CN" altLang="en-US" sz="1600" b="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8017" y="6594"/>
              <a:ext cx="7493" cy="919"/>
            </a:xfrm>
            <a:prstGeom prst="rect">
              <a:avLst/>
            </a:prstGeom>
            <a:noFill/>
          </p:spPr>
          <p:txBody>
            <a:bodyPr wrap="square" rtlCol="0">
              <a:spAutoFit/>
            </a:bodyPr>
            <a:p>
              <a:r>
                <a:rPr lang="zh-CN" altLang="en-US" sz="1600" b="0" dirty="0">
                  <a:latin typeface="微软雅黑" panose="020B0503020204020204" pitchFamily="34" charset="-122"/>
                  <a:ea typeface="微软雅黑" panose="020B0503020204020204" pitchFamily="34" charset="-122"/>
                </a:rPr>
                <a:t>在</a:t>
              </a:r>
              <a:r>
                <a:rPr lang="en-US" altLang="zh-CN" sz="1600" b="0" dirty="0">
                  <a:latin typeface="微软雅黑" panose="020B0503020204020204" pitchFamily="34" charset="-122"/>
                  <a:ea typeface="微软雅黑" panose="020B0503020204020204" pitchFamily="34" charset="-122"/>
                </a:rPr>
                <a:t>OpenStack</a:t>
              </a:r>
              <a:r>
                <a:rPr lang="zh-CN" altLang="en-US" sz="1600" b="0" dirty="0">
                  <a:latin typeface="微软雅黑" panose="020B0503020204020204" pitchFamily="34" charset="-122"/>
                  <a:ea typeface="微软雅黑" panose="020B0503020204020204" pitchFamily="34" charset="-122"/>
                </a:rPr>
                <a:t>社区中发现并分析了若干商业公司的参与模式</a:t>
              </a:r>
              <a:endParaRPr lang="zh-CN" altLang="en-US" sz="1600" b="0" dirty="0">
                <a:latin typeface="微软雅黑" panose="020B0503020204020204" pitchFamily="34" charset="-122"/>
                <a:ea typeface="微软雅黑" panose="020B0503020204020204" pitchFamily="34" charset="-122"/>
              </a:endParaRPr>
            </a:p>
          </p:txBody>
        </p:sp>
        <p:sp>
          <p:nvSpPr>
            <p:cNvPr id="34" name="矩形 33"/>
            <p:cNvSpPr/>
            <p:nvPr/>
          </p:nvSpPr>
          <p:spPr bwMode="auto">
            <a:xfrm>
              <a:off x="79" y="7781"/>
              <a:ext cx="5897" cy="63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
              <a:pPr marL="342900" indent="-342900">
                <a:buFont typeface="Wingdings" panose="05000000000000000000" pitchFamily="2" charset="2"/>
                <a:buChar char="Ø"/>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开源知识库建设</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nvSpPr>
          <p:spPr>
            <a:xfrm>
              <a:off x="336" y="8582"/>
              <a:ext cx="4732" cy="648"/>
            </a:xfrm>
            <a:prstGeom prst="rect">
              <a:avLst/>
            </a:prstGeom>
          </p:spPr>
          <p:txBody>
            <a:bodyPr wrap="square">
              <a:spAutoFit/>
            </a:bodyPr>
            <a:p>
              <a:pPr>
                <a:lnSpc>
                  <a:spcPts val="2500"/>
                </a:lnSpc>
                <a:spcBef>
                  <a:spcPts val="600"/>
                </a:spcBef>
                <a:spcAft>
                  <a:spcPts val="600"/>
                </a:spcAft>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开源协议栈研究</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36"/>
            <p:cNvSpPr txBox="1"/>
            <p:nvPr/>
          </p:nvSpPr>
          <p:spPr>
            <a:xfrm>
              <a:off x="419" y="9403"/>
              <a:ext cx="7079" cy="919"/>
            </a:xfrm>
            <a:prstGeom prst="rect">
              <a:avLst/>
            </a:prstGeom>
            <a:noFill/>
          </p:spPr>
          <p:txBody>
            <a:bodyPr wrap="square" rtlCol="0">
              <a:spAutoFit/>
            </a:bodyPr>
            <a:p>
              <a:r>
                <a:rPr lang="zh-CN" altLang="en-US" sz="1600" b="0" dirty="0">
                  <a:latin typeface="微软雅黑" panose="020B0503020204020204" pitchFamily="34" charset="-122"/>
                  <a:ea typeface="微软雅黑" panose="020B0503020204020204" pitchFamily="34" charset="-122"/>
                </a:rPr>
                <a:t>开展了开源协议调研，建立了开源协议分析框架</a:t>
              </a:r>
              <a:endParaRPr lang="zh-CN" altLang="en-US" sz="1600" b="0" dirty="0">
                <a:latin typeface="微软雅黑" panose="020B0503020204020204" pitchFamily="34" charset="-122"/>
                <a:ea typeface="微软雅黑" panose="020B0503020204020204" pitchFamily="34" charset="-122"/>
              </a:endParaRPr>
            </a:p>
          </p:txBody>
        </p:sp>
        <p:sp>
          <p:nvSpPr>
            <p:cNvPr id="38" name="矩形 37"/>
            <p:cNvSpPr/>
            <p:nvPr/>
          </p:nvSpPr>
          <p:spPr>
            <a:xfrm>
              <a:off x="7707" y="8522"/>
              <a:ext cx="4732" cy="648"/>
            </a:xfrm>
            <a:prstGeom prst="rect">
              <a:avLst/>
            </a:prstGeom>
          </p:spPr>
          <p:txBody>
            <a:bodyPr wrap="square">
              <a:spAutoFit/>
            </a:bodyPr>
            <a:p>
              <a:pPr>
                <a:lnSpc>
                  <a:spcPts val="2500"/>
                </a:lnSpc>
                <a:spcBef>
                  <a:spcPts val="600"/>
                </a:spcBef>
                <a:spcAft>
                  <a:spcPts val="600"/>
                </a:spcAft>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开源软件数据汇聚研究</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38"/>
            <p:cNvSpPr txBox="1"/>
            <p:nvPr/>
          </p:nvSpPr>
          <p:spPr>
            <a:xfrm>
              <a:off x="8362" y="9403"/>
              <a:ext cx="7079" cy="531"/>
            </a:xfrm>
            <a:prstGeom prst="rect">
              <a:avLst/>
            </a:prstGeom>
            <a:noFill/>
          </p:spPr>
          <p:txBody>
            <a:bodyPr wrap="square" rtlCol="0">
              <a:spAutoFit/>
            </a:bodyPr>
            <a:p>
              <a:r>
                <a:rPr lang="zh-CN" altLang="en-US" sz="1600" b="0" dirty="0">
                  <a:latin typeface="微软雅黑" panose="020B0503020204020204" pitchFamily="34" charset="-122"/>
                  <a:ea typeface="微软雅黑" panose="020B0503020204020204" pitchFamily="34" charset="-122"/>
                </a:rPr>
                <a:t>提出了初步的数据汇聚解决方案</a:t>
              </a:r>
              <a:endParaRPr lang="zh-CN" altLang="en-US" sz="1600" b="0"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grpSp>
        <p:nvGrpSpPr>
          <p:cNvPr id="3" name="组合 2"/>
          <p:cNvGrpSpPr/>
          <p:nvPr/>
        </p:nvGrpSpPr>
        <p:grpSpPr>
          <a:xfrm>
            <a:off x="134041" y="620918"/>
            <a:ext cx="8317174" cy="5512531"/>
            <a:chOff x="934" y="1254"/>
            <a:chExt cx="17767" cy="8753"/>
          </a:xfrm>
        </p:grpSpPr>
        <p:sp>
          <p:nvSpPr>
            <p:cNvPr id="13" name="TextBox 5"/>
            <p:cNvSpPr txBox="1"/>
            <p:nvPr/>
          </p:nvSpPr>
          <p:spPr>
            <a:xfrm>
              <a:off x="934" y="1254"/>
              <a:ext cx="9525" cy="1422"/>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开源生态模式及机制研究</a:t>
              </a:r>
              <a:endPar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矩形 105"/>
            <p:cNvSpPr/>
            <p:nvPr/>
          </p:nvSpPr>
          <p:spPr bwMode="auto">
            <a:xfrm>
              <a:off x="1522" y="2273"/>
              <a:ext cx="5582" cy="63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
              <a:pPr marL="342900" indent="-342900">
                <a:buFont typeface="Wingdings" panose="05000000000000000000" pitchFamily="2" charset="2"/>
                <a:buChar char="Ø"/>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开源知识库建设</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p:cNvSpPr/>
            <p:nvPr/>
          </p:nvSpPr>
          <p:spPr>
            <a:xfrm>
              <a:off x="2145" y="2888"/>
              <a:ext cx="4732" cy="653"/>
            </a:xfrm>
            <a:prstGeom prst="rect">
              <a:avLst/>
            </a:prstGeom>
          </p:spPr>
          <p:txBody>
            <a:bodyPr wrap="square">
              <a:spAutoFit/>
            </a:bodyPr>
            <a:p>
              <a:pPr>
                <a:lnSpc>
                  <a:spcPts val="2500"/>
                </a:lnSpc>
                <a:spcBef>
                  <a:spcPts val="600"/>
                </a:spcBef>
                <a:spcAft>
                  <a:spcPts val="600"/>
                </a:spcAft>
                <a:defRPr/>
              </a:pPr>
              <a:r>
                <a:rPr lang="zh-CN" altLang="en-US" sz="2000" b="1"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开源项目标注</a:t>
              </a:r>
              <a:endParaRPr lang="en-US" altLang="zh-CN" sz="2000" b="1"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839" y="4191"/>
              <a:ext cx="8774" cy="3760"/>
            </a:xfrm>
            <a:prstGeom prst="rect">
              <a:avLst/>
            </a:prstGeom>
          </p:spPr>
        </p:pic>
        <p:sp>
          <p:nvSpPr>
            <p:cNvPr id="116" name="矩形 115"/>
            <p:cNvSpPr/>
            <p:nvPr/>
          </p:nvSpPr>
          <p:spPr>
            <a:xfrm>
              <a:off x="2541" y="3572"/>
              <a:ext cx="8269" cy="535"/>
            </a:xfrm>
            <a:prstGeom prst="rect">
              <a:avLst/>
            </a:prstGeom>
          </p:spPr>
          <p:txBody>
            <a:bodyPr wrap="square">
              <a:spAutoFit/>
            </a:bodyPr>
            <a:p>
              <a:pPr algn="ctr"/>
              <a:r>
                <a:rPr lang="zh-CN" altLang="en-US" sz="1600" b="0" dirty="0">
                  <a:latin typeface="微软雅黑" panose="020B0503020204020204" pitchFamily="34" charset="-122"/>
                  <a:ea typeface="微软雅黑" panose="020B0503020204020204" pitchFamily="34" charset="-122"/>
                </a:rPr>
                <a:t>研发了基于群智的开源项目标注平台原型</a:t>
              </a:r>
              <a:endParaRPr lang="en-US" altLang="zh-CN" sz="1600" b="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0733" y="4191"/>
              <a:ext cx="7968" cy="3167"/>
            </a:xfrm>
            <a:prstGeom prst="rect">
              <a:avLst/>
            </a:prstGeom>
          </p:spPr>
        </p:pic>
        <p:sp>
          <p:nvSpPr>
            <p:cNvPr id="123" name="矩形 122"/>
            <p:cNvSpPr/>
            <p:nvPr/>
          </p:nvSpPr>
          <p:spPr>
            <a:xfrm>
              <a:off x="12537" y="3655"/>
              <a:ext cx="5705" cy="535"/>
            </a:xfrm>
            <a:prstGeom prst="rect">
              <a:avLst/>
            </a:prstGeom>
          </p:spPr>
          <p:txBody>
            <a:bodyPr wrap="square">
              <a:spAutoFit/>
            </a:bodyPr>
            <a:p>
              <a:pPr algn="ctr"/>
              <a:r>
                <a:rPr lang="zh-CN" altLang="en-US" sz="1600" b="0" dirty="0">
                  <a:latin typeface="微软雅黑" panose="020B0503020204020204" pitchFamily="34" charset="-122"/>
                  <a:ea typeface="微软雅黑" panose="020B0503020204020204" pitchFamily="34" charset="-122"/>
                </a:rPr>
                <a:t>开展了开源项目标注大赛</a:t>
              </a:r>
              <a:endParaRPr lang="en-US" altLang="zh-CN" sz="1600" b="0" dirty="0">
                <a:latin typeface="微软雅黑" panose="020B0503020204020204" pitchFamily="34" charset="-122"/>
                <a:ea typeface="微软雅黑" panose="020B0503020204020204" pitchFamily="34" charset="-122"/>
              </a:endParaRPr>
            </a:p>
          </p:txBody>
        </p:sp>
        <p:sp>
          <p:nvSpPr>
            <p:cNvPr id="124" name="矩形 123"/>
            <p:cNvSpPr/>
            <p:nvPr/>
          </p:nvSpPr>
          <p:spPr>
            <a:xfrm>
              <a:off x="1839" y="8007"/>
              <a:ext cx="4732" cy="653"/>
            </a:xfrm>
            <a:prstGeom prst="rect">
              <a:avLst/>
            </a:prstGeom>
          </p:spPr>
          <p:txBody>
            <a:bodyPr wrap="square">
              <a:spAutoFit/>
            </a:bodyPr>
            <a:p>
              <a:pPr marL="342900" indent="-342900">
                <a:lnSpc>
                  <a:spcPts val="2500"/>
                </a:lnSpc>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开源教育探索</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2534" y="8687"/>
              <a:ext cx="4732" cy="653"/>
            </a:xfrm>
            <a:prstGeom prst="rect">
              <a:avLst/>
            </a:prstGeom>
          </p:spPr>
          <p:txBody>
            <a:bodyPr wrap="square">
              <a:spAutoFit/>
            </a:bodyPr>
            <a:p>
              <a:pPr>
                <a:lnSpc>
                  <a:spcPts val="2500"/>
                </a:lnSpc>
                <a:spcBef>
                  <a:spcPts val="600"/>
                </a:spcBef>
                <a:spcAft>
                  <a:spcPts val="600"/>
                </a:spcAft>
                <a:defRPr/>
              </a:pPr>
              <a:r>
                <a:rPr lang="zh-CN" altLang="en-US" sz="2000" b="1"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开源教育云</a:t>
              </a:r>
              <a:endParaRPr lang="en-US" altLang="zh-CN" sz="2000" b="1"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605" y="9472"/>
              <a:ext cx="15636" cy="535"/>
            </a:xfrm>
            <a:prstGeom prst="rect">
              <a:avLst/>
            </a:prstGeom>
          </p:spPr>
          <p:txBody>
            <a:bodyPr wrap="square">
              <a:spAutoFit/>
            </a:bodyPr>
            <a:p>
              <a:pPr algn="ctr"/>
              <a:r>
                <a:rPr lang="zh-CN" altLang="en-US" sz="1600" b="0" dirty="0">
                  <a:latin typeface="微软雅黑" panose="020B0503020204020204" pitchFamily="34" charset="-122"/>
                  <a:ea typeface="微软雅黑" panose="020B0503020204020204" pitchFamily="34" charset="-122"/>
                </a:rPr>
                <a:t>研发了基于实训的开源教育云平台原型，开发了若干开源教学课程</a:t>
              </a:r>
              <a:endParaRPr lang="en-US" altLang="zh-CN" sz="1600" b="0"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grpSp>
        <p:nvGrpSpPr>
          <p:cNvPr id="3" name="组合 2"/>
          <p:cNvGrpSpPr/>
          <p:nvPr/>
        </p:nvGrpSpPr>
        <p:grpSpPr>
          <a:xfrm>
            <a:off x="-188984" y="570230"/>
            <a:ext cx="9333215" cy="5897245"/>
            <a:chOff x="239" y="898"/>
            <a:chExt cx="18155" cy="9287"/>
          </a:xfrm>
        </p:grpSpPr>
        <p:sp>
          <p:nvSpPr>
            <p:cNvPr id="13" name="TextBox 5"/>
            <p:cNvSpPr txBox="1"/>
            <p:nvPr/>
          </p:nvSpPr>
          <p:spPr>
            <a:xfrm>
              <a:off x="239" y="898"/>
              <a:ext cx="17123" cy="4157"/>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安全可控的开源社区支撑平台：</a:t>
              </a:r>
              <a:endPar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817245" lvl="1" indent="-360045" algn="just">
                <a:lnSpc>
                  <a:spcPts val="2500"/>
                </a:lnSpc>
                <a:spcBef>
                  <a:spcPts val="600"/>
                </a:spcBef>
                <a:spcAft>
                  <a:spcPts val="600"/>
                </a:spcAft>
                <a:buFont typeface="Wingdings" panose="05000000000000000000" pitchFamily="2" charset="2"/>
                <a:buChar char="p"/>
                <a:defRPr/>
              </a:pPr>
              <a:r>
                <a:rPr lang="zh-CN" altLang="en-US" sz="2000" spc="-100"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技术创新</a:t>
              </a:r>
              <a:r>
                <a:rPr lang="zh-CN" altLang="en-US" sz="20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spc="-100" dirty="0" err="1">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TOSChina</a:t>
              </a:r>
              <a:r>
                <a:rPr lang="zh-CN" altLang="en-US" sz="18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平台原型</a:t>
              </a:r>
              <a:endParaRPr lang="en-US" altLang="zh-CN"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1634490" lvl="2" indent="-360045" algn="just">
                <a:lnSpc>
                  <a:spcPts val="2500"/>
                </a:lnSpc>
                <a:spcBef>
                  <a:spcPts val="600"/>
                </a:spcBef>
                <a:spcAft>
                  <a:spcPts val="0"/>
                </a:spcAft>
                <a:buFont typeface="Wingdings" panose="05000000000000000000" pitchFamily="2" charset="2"/>
                <a:buChar char="Ø"/>
                <a:defRPr/>
              </a:pPr>
              <a:r>
                <a:rPr lang="zh-CN" altLang="en-US"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初步完成</a:t>
              </a:r>
              <a:r>
                <a:rPr lang="en-US" altLang="zh-CN" sz="1800" b="0" spc="-100" dirty="0" err="1">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Trustie</a:t>
              </a:r>
              <a:r>
                <a:rPr lang="zh-CN" altLang="en-US"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与码云的集成；</a:t>
              </a:r>
              <a:endParaRPr lang="en-US" altLang="zh-CN"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1634490" lvl="2" indent="-360045" algn="just">
                <a:lnSpc>
                  <a:spcPts val="2500"/>
                </a:lnSpc>
                <a:spcBef>
                  <a:spcPts val="600"/>
                </a:spcBef>
                <a:spcAft>
                  <a:spcPts val="0"/>
                </a:spcAft>
                <a:buFont typeface="Wingdings" panose="05000000000000000000" pitchFamily="2" charset="2"/>
                <a:buChar char="Ø"/>
                <a:defRPr/>
              </a:pPr>
              <a:r>
                <a:rPr lang="zh-CN" altLang="en-US"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支持在线编程与分布式大文件版本管理；</a:t>
              </a:r>
              <a:endParaRPr lang="en-US" altLang="zh-CN"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1634490" lvl="2" indent="-360045" algn="just">
                <a:lnSpc>
                  <a:spcPts val="2500"/>
                </a:lnSpc>
                <a:spcBef>
                  <a:spcPts val="600"/>
                </a:spcBef>
                <a:spcAft>
                  <a:spcPts val="0"/>
                </a:spcAft>
                <a:buFont typeface="Wingdings" panose="05000000000000000000" pitchFamily="2" charset="2"/>
                <a:buChar char="Ø"/>
                <a:defRPr/>
              </a:pPr>
              <a:r>
                <a:rPr lang="zh-CN" altLang="en-US"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集成代码克隆检测云服务；</a:t>
              </a:r>
              <a:endParaRPr lang="zh-CN" altLang="en-US" sz="18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3"/>
            <p:cNvPicPr>
              <a:picLocks noChangeAspect="1"/>
            </p:cNvPicPr>
            <p:nvPr/>
          </p:nvPicPr>
          <p:blipFill rotWithShape="1">
            <a:blip r:embed="rId1"/>
            <a:srcRect l="4205" r="5842" b="11701"/>
            <a:stretch>
              <a:fillRect/>
            </a:stretch>
          </p:blipFill>
          <p:spPr>
            <a:xfrm>
              <a:off x="11477" y="2335"/>
              <a:ext cx="6917" cy="7850"/>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2"/>
            <a:stretch>
              <a:fillRect/>
            </a:stretch>
          </p:blipFill>
          <p:spPr>
            <a:xfrm>
              <a:off x="1888" y="5372"/>
              <a:ext cx="6711" cy="3501"/>
            </a:xfrm>
            <a:prstGeom prst="rect">
              <a:avLst/>
            </a:prstGeom>
          </p:spPr>
        </p:pic>
      </p:grpSp>
      <p:sp>
        <p:nvSpPr>
          <p:cNvPr id="12" name="矩形 11"/>
          <p:cNvSpPr/>
          <p:nvPr/>
        </p:nvSpPr>
        <p:spPr>
          <a:xfrm>
            <a:off x="94098" y="5805264"/>
            <a:ext cx="5282546" cy="1092607"/>
          </a:xfrm>
          <a:prstGeom prst="rect">
            <a:avLst/>
          </a:prstGeom>
        </p:spPr>
        <p:txBody>
          <a:bodyPr wrap="square">
            <a:spAutoFit/>
          </a:bodyPr>
          <a:p>
            <a:pPr marL="285750" lvl="2" indent="-285750" algn="just">
              <a:buFont typeface="Wingdings" panose="05000000000000000000" pitchFamily="2" charset="2"/>
              <a:buChar char="ü"/>
            </a:pPr>
            <a:r>
              <a:rPr lang="zh-CN" altLang="en-US"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通过对大文件进行拆分，将其放到自主研发的</a:t>
            </a:r>
            <a:r>
              <a:rPr lang="en-US" altLang="zh-CN"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LFS</a:t>
            </a:r>
            <a:r>
              <a:rPr lang="zh-CN" altLang="en-US"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服务器上进行管理，版本库中则只保留引用，极大降低了仓库的容量，提升了获取速度。</a:t>
            </a:r>
            <a:endParaRPr lang="en-US" altLang="zh-CN"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2" indent="-285750" algn="just">
              <a:buFont typeface="Wingdings" panose="05000000000000000000" pitchFamily="2" charset="2"/>
              <a:buChar char="ü"/>
            </a:pPr>
            <a:r>
              <a:rPr lang="zh-CN" altLang="en-US"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通过对</a:t>
            </a:r>
            <a:r>
              <a:rPr lang="en-US" altLang="zh-CN" sz="1300" spc="-100" dirty="0" err="1">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monaco</a:t>
            </a:r>
            <a:r>
              <a:rPr lang="zh-CN" altLang="en-US"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开源编辑器的研究和二次开发，将其对接进代码管理平台，为用户提供更加优秀的在线编辑体验功能。</a:t>
            </a:r>
            <a:endParaRPr lang="en-US" altLang="zh-CN"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0" lvl="2" algn="just"/>
            <a:endParaRPr lang="en-US" altLang="zh-CN" sz="13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sp>
        <p:nvSpPr>
          <p:cNvPr id="5" name="TextBox 5"/>
          <p:cNvSpPr txBox="1"/>
          <p:nvPr/>
        </p:nvSpPr>
        <p:spPr>
          <a:xfrm>
            <a:off x="3810" y="621030"/>
            <a:ext cx="8880475" cy="3434715"/>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开</a:t>
            </a:r>
            <a:r>
              <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源社区生态系统的建设和应用：</a:t>
            </a:r>
            <a:endPar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720090" indent="-360045" algn="just">
              <a:lnSpc>
                <a:spcPts val="2500"/>
              </a:lnSpc>
              <a:spcBef>
                <a:spcPts val="600"/>
              </a:spcBef>
              <a:spcAft>
                <a:spcPts val="600"/>
              </a:spcAft>
              <a:buFont typeface="Wingdings" panose="05000000000000000000" pitchFamily="2" charset="2"/>
              <a:buChar char="p"/>
              <a:defRPr/>
            </a:pPr>
            <a:r>
              <a:rPr lang="zh-CN" altLang="en-US" sz="2000" kern="100"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创新</a:t>
            </a:r>
            <a:r>
              <a:rPr lang="zh-CN" altLang="en-US" sz="2000" kern="10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0" kern="100" smtClean="0">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Hadoop、KVM/QEMU</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OpenStack</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等云计算和大数据核心</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开源</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软件中的关键特性进行了优化和改进，社区代码提交</a:t>
            </a:r>
            <a:r>
              <a:rPr lang="en-US" altLang="zh-CN"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57</a:t>
            </a:r>
            <a:r>
              <a:rPr lang="zh-CN" altLang="en-US"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次</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，专利申请</a:t>
            </a:r>
            <a:r>
              <a:rPr lang="en-US" altLang="zh-CN"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，软件著作权</a:t>
            </a:r>
            <a:r>
              <a:rPr lang="en-US" altLang="zh-CN"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份</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（截止</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月初）</a:t>
            </a:r>
            <a:endPar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列式存储</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Parquet、</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对象存储</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Ozone、HBase</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稳定性</a:t>
            </a:r>
            <a:endPar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KVM/QEMU：</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热</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迁移、嵌套虚拟化、</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Guest</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关键性</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能</a:t>
            </a:r>
            <a:endPar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OpenStack</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：共享文件系统服务、网络服务</a:t>
            </a:r>
            <a:endParaRPr lang="en-US" altLang="zh-CN" sz="20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988204" y="3933056"/>
            <a:ext cx="7272808" cy="2708980"/>
            <a:chOff x="2782838" y="3933056"/>
            <a:chExt cx="7272808" cy="2708980"/>
          </a:xfrm>
        </p:grpSpPr>
        <p:graphicFrame>
          <p:nvGraphicFramePr>
            <p:cNvPr id="3" name="图示 2"/>
            <p:cNvGraphicFramePr/>
            <p:nvPr/>
          </p:nvGraphicFramePr>
          <p:xfrm>
            <a:off x="2782838" y="3933056"/>
            <a:ext cx="7272808" cy="27089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2" descr="hadoop-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870" y="4027195"/>
              <a:ext cx="1728192" cy="436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7134" y="4123490"/>
              <a:ext cx="899071" cy="278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âqemu logoâçå¾çæç´¢ç»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5356" y="4111310"/>
              <a:ext cx="877841" cy="2791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www.openstack.org/themes/openstack/images/openstack-logo/OpenStack-Logo-Horizont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2079" y="4056061"/>
              <a:ext cx="1754033" cy="31247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项目简介</a:t>
            </a:r>
            <a:endParaRPr lang="zh-CN" altLang="en-US" dirty="0">
              <a:latin typeface="微软雅黑" panose="020B0503020204020204" pitchFamily="34" charset="-122"/>
              <a:ea typeface="微软雅黑" panose="020B0503020204020204" pitchFamily="34" charset="-122"/>
              <a:cs typeface="+mj-cs"/>
            </a:endParaRPr>
          </a:p>
        </p:txBody>
      </p:sp>
      <p:sp>
        <p:nvSpPr>
          <p:cNvPr id="11267" name="文本框 2"/>
          <p:cNvSpPr txBox="1"/>
          <p:nvPr/>
        </p:nvSpPr>
        <p:spPr>
          <a:xfrm>
            <a:off x="709613" y="720725"/>
            <a:ext cx="925512" cy="368300"/>
          </a:xfrm>
          <a:prstGeom prst="rect">
            <a:avLst/>
          </a:prstGeom>
          <a:noFill/>
          <a:ln w="9525">
            <a:noFill/>
          </a:ln>
        </p:spPr>
        <p:txBody>
          <a:bodyPr wrap="none">
            <a:spAutoFit/>
          </a:bodyPr>
          <a:p>
            <a:pPr marL="285750" indent="-285750" eaLnBrk="1" hangingPunct="1">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专项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55650" y="1054100"/>
            <a:ext cx="2736850" cy="431800"/>
          </a:xfrm>
          <a:prstGeom prst="roundRect">
            <a:avLst/>
          </a:prstGeom>
          <a:solidFill>
            <a:srgbClr val="C00000"/>
          </a:solid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云计算和大数据</a:t>
            </a:r>
            <a:endPar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 name="直角上箭头 5"/>
          <p:cNvSpPr/>
          <p:nvPr/>
        </p:nvSpPr>
        <p:spPr>
          <a:xfrm rot="5400000">
            <a:off x="814388" y="1714500"/>
            <a:ext cx="747713" cy="360363"/>
          </a:xfrm>
          <a:prstGeom prst="bentUpArrow">
            <a:avLst/>
          </a:prstGeom>
          <a:solidFill>
            <a:srgbClr val="E16734"/>
          </a:solid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1368425" y="1985963"/>
            <a:ext cx="2736850" cy="431800"/>
          </a:xfrm>
          <a:prstGeom prst="roundRect">
            <a:avLst/>
          </a:prstGeom>
          <a:solidFill>
            <a:srgbClr val="C00000"/>
          </a:solid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基于云模式和数据驱动的新型软件</a:t>
            </a:r>
            <a:endPar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271" name="文本框 8"/>
          <p:cNvSpPr txBox="1"/>
          <p:nvPr/>
        </p:nvSpPr>
        <p:spPr>
          <a:xfrm>
            <a:off x="1368425" y="1636713"/>
            <a:ext cx="925513" cy="368300"/>
          </a:xfrm>
          <a:prstGeom prst="rect">
            <a:avLst/>
          </a:prstGeom>
          <a:noFill/>
          <a:ln w="9525">
            <a:noFill/>
          </a:ln>
        </p:spPr>
        <p:txBody>
          <a:bodyPr wrap="none">
            <a:spAutoFit/>
          </a:bodyPr>
          <a:p>
            <a:pPr marL="285750" indent="-285750" eaLnBrk="1" hangingPunct="1">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方向</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直角上箭头 9"/>
          <p:cNvSpPr/>
          <p:nvPr/>
        </p:nvSpPr>
        <p:spPr>
          <a:xfrm rot="5400000">
            <a:off x="1458119" y="2636044"/>
            <a:ext cx="746125" cy="360363"/>
          </a:xfrm>
          <a:prstGeom prst="bentUpArrow">
            <a:avLst/>
          </a:prstGeom>
          <a:solidFill>
            <a:srgbClr val="E16734"/>
          </a:solid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2011363" y="2890838"/>
            <a:ext cx="3733800" cy="431800"/>
          </a:xfrm>
          <a:prstGeom prst="roundRect">
            <a:avLst/>
          </a:prstGeom>
          <a:solidFill>
            <a:srgbClr val="C00000"/>
          </a:solid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云计算和大数据开源社区生态系统</a:t>
            </a:r>
            <a:endPar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274" name="文本框 11"/>
          <p:cNvSpPr txBox="1"/>
          <p:nvPr/>
        </p:nvSpPr>
        <p:spPr>
          <a:xfrm>
            <a:off x="2011363" y="2579688"/>
            <a:ext cx="925512" cy="368300"/>
          </a:xfrm>
          <a:prstGeom prst="rect">
            <a:avLst/>
          </a:prstGeom>
          <a:noFill/>
          <a:ln w="9525">
            <a:noFill/>
          </a:ln>
        </p:spPr>
        <p:txBody>
          <a:bodyPr wrap="none">
            <a:spAutoFit/>
          </a:bodyPr>
          <a:p>
            <a:pPr marL="285750" indent="-285750" eaLnBrk="1" hangingPunct="1">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rot="16200000">
            <a:off x="5283200" y="2484438"/>
            <a:ext cx="417513" cy="360363"/>
          </a:xfrm>
          <a:prstGeom prst="rightArrow">
            <a:avLst/>
          </a:prstGeom>
          <a:noFill/>
          <a:ln w="19050">
            <a:solidFill>
              <a:srgbClr val="E1673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a:xfrm>
            <a:off x="4391025" y="879475"/>
            <a:ext cx="4405313" cy="1563688"/>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5" name="文本框 14"/>
          <p:cNvSpPr txBox="1"/>
          <p:nvPr/>
        </p:nvSpPr>
        <p:spPr>
          <a:xfrm>
            <a:off x="4511675" y="1022985"/>
            <a:ext cx="4057650" cy="1198880"/>
          </a:xfrm>
          <a:prstGeom prst="rect">
            <a:avLst/>
          </a:prstGeom>
          <a:noFill/>
        </p:spPr>
        <p:txBody>
          <a:bodyPr wrap="square" rtlCol="0" anchor="t">
            <a:spAutoFit/>
          </a:bodyPr>
          <a:lstStyle/>
          <a:p>
            <a:pPr marR="0" algn="ctr" defTabSz="914400" rtl="0" eaLnBrk="1" hangingPunct="1">
              <a:buClrTx/>
              <a:buSzTx/>
              <a:buFontTx/>
              <a:buNone/>
              <a:defRPr/>
            </a:pPr>
            <a:r>
              <a:rPr kumimoji="0" lang="en-US" altLang="zh-CN" b="1" kern="1200" cap="none" spc="0" normalizeH="0" baseline="0" noProof="0" dirty="0">
                <a:latin typeface="微软雅黑" panose="020B0503020204020204" pitchFamily="34" charset="-122"/>
                <a:ea typeface="微软雅黑" panose="020B0503020204020204" pitchFamily="34" charset="-122"/>
                <a:cs typeface="+mn-cs"/>
                <a:sym typeface="+mn-ea"/>
              </a:rPr>
              <a:t>2018</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sym typeface="+mn-ea"/>
              </a:rPr>
              <a:t>年国家重点研发计划</a:t>
            </a:r>
            <a:endParaRPr kumimoji="0" lang="zh-CN" altLang="en-US" b="1"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rtl="0" eaLnBrk="1" hangingPunct="1">
              <a:buClrTx/>
              <a:buSzTx/>
              <a:buFont typeface="Wingdings" panose="05000000000000000000" charset="0"/>
              <a:buChar char="p"/>
              <a:defRPr/>
            </a:pPr>
            <a:r>
              <a:rPr kumimoji="0" lang="zh-CN" altLang="en-US" kern="1200" cap="none" spc="0" normalizeH="0" baseline="0" noProof="0" dirty="0">
                <a:latin typeface="微软雅黑" panose="020B0503020204020204" pitchFamily="34" charset="-122"/>
                <a:ea typeface="微软雅黑" panose="020B0503020204020204" pitchFamily="34" charset="-122"/>
                <a:cs typeface="+mn-cs"/>
                <a:sym typeface="+mn-ea"/>
              </a:rPr>
              <a:t>项目编号：</a:t>
            </a:r>
            <a:r>
              <a:rPr kumimoji="0" lang="en-US" altLang="zh-CN" kern="1200" cap="none" spc="0" normalizeH="0" baseline="0" noProof="0" dirty="0">
                <a:latin typeface="微软雅黑" panose="020B0503020204020204" pitchFamily="34" charset="-122"/>
                <a:ea typeface="微软雅黑" panose="020B0503020204020204" pitchFamily="34" charset="-122"/>
                <a:cs typeface="+mn-cs"/>
                <a:sym typeface="+mn-ea"/>
              </a:rPr>
              <a:t>2018YFB1004200</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rtl="0" eaLnBrk="1" hangingPunct="1">
              <a:buClrTx/>
              <a:buSzTx/>
              <a:buFont typeface="Wingdings" panose="05000000000000000000" charset="0"/>
              <a:buChar char="p"/>
              <a:defRPr/>
            </a:pPr>
            <a:r>
              <a:rPr kumimoji="0" lang="zh-CN" altLang="en-US" kern="1200" cap="none" spc="0" normalizeH="0" baseline="0" noProof="0" dirty="0">
                <a:latin typeface="微软雅黑" panose="020B0503020204020204" pitchFamily="34" charset="-122"/>
                <a:ea typeface="微软雅黑" panose="020B0503020204020204" pitchFamily="34" charset="-122"/>
                <a:cs typeface="+mn-cs"/>
                <a:sym typeface="+mn-ea"/>
              </a:rPr>
              <a:t>执行周期：</a:t>
            </a:r>
            <a:r>
              <a:rPr kumimoji="0" lang="en-US" altLang="zh-CN" kern="1200" cap="none" spc="0" normalizeH="0" baseline="0" noProof="0" dirty="0">
                <a:latin typeface="微软雅黑" panose="020B0503020204020204" pitchFamily="34" charset="-122"/>
                <a:ea typeface="微软雅黑" panose="020B0503020204020204" pitchFamily="34" charset="-122"/>
                <a:cs typeface="+mn-cs"/>
                <a:sym typeface="+mn-ea"/>
              </a:rPr>
              <a:t>2018.05~2021.04</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rtl="0" eaLnBrk="1" hangingPunct="1">
              <a:buClrTx/>
              <a:buSzTx/>
              <a:buFont typeface="Wingdings" panose="05000000000000000000" charset="0"/>
              <a:buChar char="p"/>
              <a:defRPr/>
            </a:pPr>
            <a:r>
              <a:rPr kumimoji="0" lang="zh-CN" altLang="en-US" kern="1200" cap="none" spc="0" normalizeH="0" baseline="0" noProof="0" dirty="0">
                <a:latin typeface="微软雅黑" panose="020B0503020204020204" pitchFamily="34" charset="-122"/>
                <a:ea typeface="微软雅黑" panose="020B0503020204020204" pitchFamily="34" charset="-122"/>
                <a:cs typeface="+mn-cs"/>
                <a:sym typeface="+mn-ea"/>
              </a:rPr>
              <a:t>参研单位：</a:t>
            </a:r>
            <a:r>
              <a:rPr kumimoji="0" lang="en-US" altLang="zh-CN" kern="1200" cap="none" spc="0" normalizeH="0" baseline="0" noProof="0" dirty="0">
                <a:latin typeface="微软雅黑" panose="020B0503020204020204" pitchFamily="34" charset="-122"/>
                <a:ea typeface="微软雅黑" panose="020B0503020204020204" pitchFamily="34" charset="-122"/>
                <a:cs typeface="+mn-cs"/>
                <a:sym typeface="+mn-ea"/>
              </a:rPr>
              <a:t>16</a:t>
            </a:r>
            <a:r>
              <a:rPr kumimoji="0" lang="zh-CN" altLang="en-US" kern="1200" cap="none" spc="0" normalizeH="0" baseline="0" noProof="0" dirty="0">
                <a:latin typeface="微软雅黑" panose="020B0503020204020204" pitchFamily="34" charset="-122"/>
                <a:ea typeface="微软雅黑" panose="020B0503020204020204" pitchFamily="34" charset="-122"/>
                <a:cs typeface="+mn-cs"/>
                <a:sym typeface="+mn-ea"/>
              </a:rPr>
              <a:t>家</a:t>
            </a:r>
            <a:endParaRPr kumimoji="0" lang="zh-CN" altLang="en-US"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graphicFrame>
        <p:nvGraphicFramePr>
          <p:cNvPr id="23" name="表格 22"/>
          <p:cNvGraphicFramePr/>
          <p:nvPr/>
        </p:nvGraphicFramePr>
        <p:xfrm>
          <a:off x="487363" y="3322320"/>
          <a:ext cx="8254365" cy="3531870"/>
        </p:xfrm>
        <a:graphic>
          <a:graphicData uri="http://schemas.openxmlformats.org/drawingml/2006/table">
            <a:tbl>
              <a:tblPr/>
              <a:tblGrid>
                <a:gridCol w="994410"/>
                <a:gridCol w="1847215"/>
                <a:gridCol w="2581275"/>
                <a:gridCol w="2831465"/>
              </a:tblGrid>
              <a:tr h="243840">
                <a:tc>
                  <a:txBody>
                    <a:bodyPr/>
                    <a:p>
                      <a:pPr algn="ctr" defTabSz="457200" eaLnBrk="1" hangingPunct="1">
                        <a:buNone/>
                      </a:pPr>
                      <a:r>
                        <a:rPr lang="zh-CN" altLang="en-US" sz="1600" b="1" dirty="0">
                          <a:solidFill>
                            <a:srgbClr val="FFFFFF"/>
                          </a:solidFill>
                          <a:latin typeface="微软雅黑 Light" panose="020B0502040204020203" pitchFamily="34" charset="-122"/>
                          <a:ea typeface="微软雅黑 Light" panose="020B0502040204020203" pitchFamily="34" charset="-122"/>
                        </a:rPr>
                        <a:t>所属课题</a:t>
                      </a:r>
                      <a:endParaRPr lang="zh-CN" altLang="en-US" sz="1600" b="1" dirty="0">
                        <a:solidFill>
                          <a:srgbClr val="FFFFFF"/>
                        </a:solidFill>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00000"/>
                    </a:solidFill>
                  </a:tcPr>
                </a:tc>
                <a:tc>
                  <a:txBody>
                    <a:bodyPr/>
                    <a:p>
                      <a:pPr algn="ctr" defTabSz="457200" eaLnBrk="1" hangingPunct="1">
                        <a:buNone/>
                      </a:pPr>
                      <a:r>
                        <a:rPr lang="zh-CN" altLang="en-US" sz="1600" b="1" dirty="0">
                          <a:solidFill>
                            <a:srgbClr val="FFFFFF"/>
                          </a:solidFill>
                          <a:latin typeface="微软雅黑 Light" panose="020B0502040204020203" pitchFamily="34" charset="-122"/>
                          <a:ea typeface="微软雅黑 Light" panose="020B0502040204020203" pitchFamily="34" charset="-122"/>
                        </a:rPr>
                        <a:t>课题名称</a:t>
                      </a:r>
                      <a:endParaRPr lang="zh-CN" altLang="en-US" sz="1600" b="1" dirty="0">
                        <a:solidFill>
                          <a:srgbClr val="FFFFFF"/>
                        </a:solidFill>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00000"/>
                    </a:solidFill>
                  </a:tcPr>
                </a:tc>
                <a:tc>
                  <a:txBody>
                    <a:bodyPr/>
                    <a:p>
                      <a:pPr algn="ctr" defTabSz="457200" eaLnBrk="1" hangingPunct="1">
                        <a:buNone/>
                      </a:pPr>
                      <a:r>
                        <a:rPr lang="zh-CN" altLang="en-US" sz="1600" b="1" dirty="0">
                          <a:solidFill>
                            <a:srgbClr val="FFFFFF"/>
                          </a:solidFill>
                          <a:latin typeface="微软雅黑 Light" panose="020B0502040204020203" pitchFamily="34" charset="-122"/>
                          <a:ea typeface="微软雅黑 Light" panose="020B0502040204020203" pitchFamily="34" charset="-122"/>
                        </a:rPr>
                        <a:t>牵头单位</a:t>
                      </a:r>
                      <a:endParaRPr lang="zh-CN" altLang="en-US" sz="1600" b="1" dirty="0">
                        <a:solidFill>
                          <a:srgbClr val="FFFFFF"/>
                        </a:solidFill>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00000"/>
                    </a:solidFill>
                  </a:tcPr>
                </a:tc>
                <a:tc>
                  <a:txBody>
                    <a:bodyPr/>
                    <a:p>
                      <a:pPr algn="ctr" defTabSz="457200" eaLnBrk="1" hangingPunct="1">
                        <a:buNone/>
                      </a:pPr>
                      <a:r>
                        <a:rPr lang="zh-CN" altLang="en-US" sz="1600" b="1" dirty="0">
                          <a:solidFill>
                            <a:srgbClr val="FFFFFF"/>
                          </a:solidFill>
                          <a:latin typeface="微软雅黑 Light" panose="020B0502040204020203" pitchFamily="34" charset="-122"/>
                          <a:ea typeface="微软雅黑 Light" panose="020B0502040204020203" pitchFamily="34" charset="-122"/>
                        </a:rPr>
                        <a:t>参与单位</a:t>
                      </a:r>
                      <a:endParaRPr lang="zh-CN" altLang="en-US" sz="1600" b="1" dirty="0">
                        <a:solidFill>
                          <a:srgbClr val="FFFFFF"/>
                        </a:solidFill>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00000"/>
                    </a:solidFill>
                  </a:tcPr>
                </a:tc>
              </a:tr>
              <a:tr h="244475">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课题</a:t>
                      </a:r>
                      <a:r>
                        <a:rPr lang="en-US" altLang="zh-CN" sz="1200" dirty="0">
                          <a:latin typeface="微软雅黑 Light" panose="020B0502040204020203" pitchFamily="34" charset="-122"/>
                          <a:ea typeface="微软雅黑 Light" panose="020B0502040204020203" pitchFamily="34" charset="-122"/>
                        </a:rPr>
                        <a:t>1</a:t>
                      </a:r>
                      <a:endParaRPr lang="en-US" altLang="zh-CN"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开源生态模式及机制研究</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北京大学</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西南大学</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湖南酷得网络科技股份有限公司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7812">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中国科学院软件研究所</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4475">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课题</a:t>
                      </a:r>
                      <a:r>
                        <a:rPr lang="en-US" altLang="zh-CN" sz="1200" dirty="0">
                          <a:latin typeface="微软雅黑 Light" panose="020B0502040204020203" pitchFamily="34" charset="-122"/>
                          <a:ea typeface="微软雅黑 Light" panose="020B0502040204020203" pitchFamily="34" charset="-122"/>
                        </a:rPr>
                        <a:t>2</a:t>
                      </a:r>
                      <a:endParaRPr lang="en-US" altLang="zh-CN"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安全可控开源社区支撑平台研发</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中国人民解放军国防科技大学</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北京航空航天大学</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0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东莞中国科学院云计算产业技术创新与育成中心</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深圳市奥思网络科技有限公司 </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1775">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课题</a:t>
                      </a:r>
                      <a:r>
                        <a:rPr lang="en-US" altLang="zh-CN" sz="1200" dirty="0">
                          <a:latin typeface="微软雅黑 Light" panose="020B0502040204020203" pitchFamily="34" charset="-122"/>
                          <a:ea typeface="微软雅黑 Light" panose="020B0502040204020203" pitchFamily="34" charset="-122"/>
                        </a:rPr>
                        <a:t>3</a:t>
                      </a:r>
                      <a:endParaRPr lang="en-US" altLang="zh-CN"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基础类开源软件体系建设</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联想（北京）信息技术有限公司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华为技术有限公司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7813">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中国电子工业标准化技术协会</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7012">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课题</a:t>
                      </a:r>
                      <a:r>
                        <a:rPr lang="en-US" altLang="zh-CN" sz="1200" dirty="0">
                          <a:latin typeface="微软雅黑 Light" panose="020B0502040204020203" pitchFamily="34" charset="-122"/>
                          <a:ea typeface="微软雅黑 Light" panose="020B0502040204020203" pitchFamily="34" charset="-122"/>
                        </a:rPr>
                        <a:t>4</a:t>
                      </a:r>
                      <a:endParaRPr lang="en-US" altLang="zh-CN"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应用类开源软件体系建设</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腾讯云计算（北京）有限责任公司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sym typeface="黑体" panose="02010609060101010101" pitchFamily="49" charset="-122"/>
                        </a:rPr>
                        <a:t>深圳市奥思网络科技有限公司</a:t>
                      </a:r>
                      <a:endParaRPr lang="zh-CN" altLang="en-US" sz="1200" dirty="0">
                        <a:latin typeface="微软雅黑 Light" panose="020B0502040204020203" pitchFamily="34" charset="-122"/>
                        <a:ea typeface="微软雅黑 Light" panose="020B0502040204020203" pitchFamily="34" charset="-122"/>
                        <a:sym typeface="黑体" panose="02010609060101010101" pitchFamily="49"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188">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新华三技术有限公司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025">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课题</a:t>
                      </a:r>
                      <a:r>
                        <a:rPr lang="en-US" altLang="zh-CN" sz="1200" dirty="0">
                          <a:latin typeface="微软雅黑 Light" panose="020B0502040204020203" pitchFamily="34" charset="-122"/>
                          <a:ea typeface="微软雅黑 Light" panose="020B0502040204020203" pitchFamily="34" charset="-122"/>
                        </a:rPr>
                        <a:t>5</a:t>
                      </a:r>
                      <a:endParaRPr lang="en-US" altLang="zh-CN"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中文开源社区建设和运营</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中国电子技术标准化研究院</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sym typeface="黑体" panose="02010609060101010101" pitchFamily="49" charset="-122"/>
                        </a:rPr>
                        <a:t>深圳市奥思网络科技有限公司</a:t>
                      </a:r>
                      <a:endParaRPr lang="zh-CN" altLang="en-US" sz="1200" dirty="0">
                        <a:latin typeface="微软雅黑 Light" panose="020B0502040204020203" pitchFamily="34" charset="-122"/>
                        <a:ea typeface="微软雅黑 Light" panose="020B0502040204020203" pitchFamily="34" charset="-122"/>
                        <a:sym typeface="黑体" panose="02010609060101010101" pitchFamily="49"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787">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阿里云计算有限公司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542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defTabSz="457200" eaLnBrk="1" hangingPunct="1">
                        <a:buNone/>
                      </a:pPr>
                      <a:r>
                        <a:rPr lang="zh-CN" altLang="en-US" sz="1200" dirty="0">
                          <a:latin typeface="微软雅黑 Light" panose="020B0502040204020203" pitchFamily="34" charset="-122"/>
                          <a:ea typeface="微软雅黑 Light" panose="020B0502040204020203" pitchFamily="34" charset="-122"/>
                        </a:rPr>
                        <a:t>浪潮电子信息产业股份有限公司</a:t>
                      </a:r>
                      <a:endParaRPr lang="zh-CN" altLang="en-US" sz="1200" dirty="0">
                        <a:latin typeface="微软雅黑 Light" panose="020B0502040204020203" pitchFamily="34" charset="-122"/>
                        <a:ea typeface="微软雅黑 Light" panose="020B0502040204020203" pitchFamily="34"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sp>
        <p:nvSpPr>
          <p:cNvPr id="2" name="TextBox 5"/>
          <p:cNvSpPr txBox="1"/>
          <p:nvPr/>
        </p:nvSpPr>
        <p:spPr>
          <a:xfrm>
            <a:off x="-219710" y="621030"/>
            <a:ext cx="8998585" cy="2806700"/>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开</a:t>
            </a:r>
            <a:r>
              <a:rPr lang="zh-CN" altLang="en-US" sz="2000" b="1" spc="-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源社区生态系统的建设和应用：</a:t>
            </a:r>
            <a:endParaRPr lang="en-US" altLang="zh-CN" sz="2000" b="1"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720090" indent="-360045" algn="just">
              <a:lnSpc>
                <a:spcPts val="2500"/>
              </a:lnSpc>
              <a:spcBef>
                <a:spcPts val="600"/>
              </a:spcBef>
              <a:spcAft>
                <a:spcPts val="600"/>
              </a:spcAft>
              <a:buFont typeface="Wingdings" panose="05000000000000000000" pitchFamily="2" charset="2"/>
              <a:buChar char="p"/>
              <a:defRPr/>
            </a:pPr>
            <a:r>
              <a:rPr lang="zh-CN" altLang="en-US" sz="2000" kern="100"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创新</a:t>
            </a:r>
            <a:r>
              <a:rPr lang="zh-CN" altLang="en-US" sz="2000" kern="10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0" kern="10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软件工程云</a:t>
            </a:r>
            <a:r>
              <a:rPr lang="en-US" altLang="zh-CN" sz="1800" b="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代码扫描服务</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，支持整体项目代码</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质量的扫描</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分析和每次</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提交</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PR</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代码的差异分析，使项目管理者和项目开发</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者对项目</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整体代码以及</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每次</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提交代码的质量有宏观认知，促进</a:t>
            </a:r>
            <a:r>
              <a:rPr lang="zh-CN" altLang="en-US" sz="1800" b="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云计算和大数据开源软件的持续集成</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，进而提升</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项目整体的代码</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质量</a:t>
            </a:r>
            <a:endPar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720090" indent="-360045" algn="just">
              <a:lnSpc>
                <a:spcPts val="2500"/>
              </a:lnSpc>
              <a:spcBef>
                <a:spcPts val="600"/>
              </a:spcBef>
              <a:spcAft>
                <a:spcPts val="600"/>
              </a:spcAft>
              <a:buFont typeface="Wingdings" panose="05000000000000000000" pitchFamily="2" charset="2"/>
              <a:buChar char="p"/>
              <a:defRPr/>
            </a:pPr>
            <a:r>
              <a:rPr lang="zh-CN" altLang="en-US" sz="2000" kern="10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业界应用</a:t>
            </a:r>
            <a:r>
              <a:rPr lang="zh-CN" altLang="en-US" sz="2000" kern="10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软件工程云</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代码扫描</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服务已经完成，</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功能展示如下</a:t>
            </a:r>
            <a:endParaRPr lang="en-US" altLang="zh-CN" sz="1800" b="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officeArt object"/>
          <p:cNvPicPr/>
          <p:nvPr/>
        </p:nvPicPr>
        <p:blipFill>
          <a:blip r:embed="rId1"/>
          <a:stretch>
            <a:fillRect/>
          </a:stretch>
        </p:blipFill>
        <p:spPr>
          <a:xfrm>
            <a:off x="309880" y="3546475"/>
            <a:ext cx="7777480" cy="3168650"/>
          </a:xfrm>
          <a:prstGeom prst="rect">
            <a:avLst/>
          </a:prstGeom>
          <a:ln w="9525" cap="flat">
            <a:solidFill>
              <a:srgbClr val="7E786C"/>
            </a:solidFill>
            <a:prstDash val="solid"/>
            <a:miter lim="400000"/>
            <a:headEnd/>
            <a:tailEnd/>
          </a:ln>
          <a:effectLst>
            <a:outerShdw blurRad="25400" dist="12700" dir="4080000"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sp>
        <p:nvSpPr>
          <p:cNvPr id="5" name="TextBox 5"/>
          <p:cNvSpPr txBox="1"/>
          <p:nvPr/>
        </p:nvSpPr>
        <p:spPr>
          <a:xfrm>
            <a:off x="-10160" y="621030"/>
            <a:ext cx="9174480" cy="2806700"/>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kern="10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国际</a:t>
            </a:r>
            <a:r>
              <a:rPr lang="zh-CN" altLang="en-US" sz="2000" kern="10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影响</a:t>
            </a:r>
            <a:r>
              <a:rPr lang="zh-CN" altLang="en-US" sz="2000" b="0" kern="10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项目组成员腾</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讯云主导发布了</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Apache Hadoop 2.8.4</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2.8.5, </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以及</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Apache </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2.3.2</a:t>
            </a:r>
            <a:endPar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项目组成员</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腾讯云连续第二年登上</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KVM</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全球开源贡献</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榜</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PV TLB </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shootdown</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PV </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IPI</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性能优化方案被</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KVM Forum</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列为</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X86</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架构下</a:t>
            </a:r>
            <a:r>
              <a:rPr lang="en-US" altLang="zh-CN" sz="1800" b="0" kern="100">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800" b="0" kern="100" smtClean="0">
                <a:latin typeface="微软雅黑" panose="020B0503020204020204" pitchFamily="34" charset="-122"/>
                <a:ea typeface="微软雅黑" panose="020B0503020204020204" pitchFamily="34" charset="-122"/>
                <a:cs typeface="Times New Roman" panose="02020603050405020304" pitchFamily="18" charset="0"/>
              </a:rPr>
              <a:t>KVM</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五</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大核心突破</a:t>
            </a: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rPr>
              <a:t>之一</a:t>
            </a:r>
            <a:endParaRPr lang="en-US" altLang="zh-CN" sz="2000" b="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578" y="3365814"/>
            <a:ext cx="4063776" cy="3050958"/>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9116" y="3365814"/>
            <a:ext cx="4067944" cy="30509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grpSp>
        <p:nvGrpSpPr>
          <p:cNvPr id="2" name="组合 1"/>
          <p:cNvGrpSpPr/>
          <p:nvPr/>
        </p:nvGrpSpPr>
        <p:grpSpPr>
          <a:xfrm>
            <a:off x="204470" y="3189390"/>
            <a:ext cx="3759835" cy="3301251"/>
            <a:chOff x="531484" y="2138442"/>
            <a:chExt cx="4441300" cy="4269414"/>
          </a:xfrm>
        </p:grpSpPr>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7786" y="2138442"/>
              <a:ext cx="601143" cy="614013"/>
            </a:xfrm>
            <a:prstGeom prst="rect">
              <a:avLst/>
            </a:prstGeom>
          </p:spPr>
        </p:pic>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786" y="2869466"/>
              <a:ext cx="602314" cy="615210"/>
            </a:xfrm>
            <a:prstGeom prst="rect">
              <a:avLst/>
            </a:prstGeom>
          </p:spPr>
        </p:pic>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909" y="3687831"/>
              <a:ext cx="600020" cy="612866"/>
            </a:xfrm>
            <a:prstGeom prst="rect">
              <a:avLst/>
            </a:prstGeom>
          </p:spPr>
        </p:pic>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432" y="4503852"/>
              <a:ext cx="617445" cy="630664"/>
            </a:xfrm>
            <a:prstGeom prst="rect">
              <a:avLst/>
            </a:pr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484" y="5021188"/>
              <a:ext cx="619698" cy="632966"/>
            </a:xfrm>
            <a:prstGeom prst="rect">
              <a:avLst/>
            </a:prstGeom>
          </p:spPr>
        </p:pic>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432" y="5777192"/>
              <a:ext cx="617445" cy="630664"/>
            </a:xfrm>
            <a:prstGeom prst="rect">
              <a:avLst/>
            </a:prstGeom>
          </p:spPr>
        </p:pic>
        <p:sp>
          <p:nvSpPr>
            <p:cNvPr id="58" name="文本框 57"/>
            <p:cNvSpPr txBox="1"/>
            <p:nvPr/>
          </p:nvSpPr>
          <p:spPr>
            <a:xfrm>
              <a:off x="1481550" y="2227821"/>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83</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59" name="文本框 58"/>
            <p:cNvSpPr txBox="1"/>
            <p:nvPr/>
          </p:nvSpPr>
          <p:spPr>
            <a:xfrm>
              <a:off x="1481551" y="2959445"/>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80</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60" name="文本框 59"/>
            <p:cNvSpPr txBox="1"/>
            <p:nvPr/>
          </p:nvSpPr>
          <p:spPr>
            <a:xfrm>
              <a:off x="1481550" y="3776638"/>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47</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61" name="文本框 60"/>
            <p:cNvSpPr txBox="1"/>
            <p:nvPr/>
          </p:nvSpPr>
          <p:spPr>
            <a:xfrm>
              <a:off x="1481551" y="4524395"/>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36</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62" name="文本框 61"/>
            <p:cNvSpPr txBox="1"/>
            <p:nvPr/>
          </p:nvSpPr>
          <p:spPr>
            <a:xfrm>
              <a:off x="1481550" y="5120044"/>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28</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63" name="文本框 62"/>
            <p:cNvSpPr txBox="1"/>
            <p:nvPr/>
          </p:nvSpPr>
          <p:spPr>
            <a:xfrm>
              <a:off x="1481551" y="5874898"/>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25</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pic>
          <p:nvPicPr>
            <p:cNvPr id="64" name="图片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7963" y="2865609"/>
              <a:ext cx="703710" cy="718776"/>
            </a:xfrm>
            <a:prstGeom prst="rect">
              <a:avLst/>
            </a:prstGeom>
          </p:spPr>
        </p:pic>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5853" y="5026178"/>
              <a:ext cx="582439" cy="594909"/>
            </a:xfrm>
            <a:prstGeom prst="rect">
              <a:avLst/>
            </a:prstGeom>
          </p:spPr>
        </p:pic>
        <p:pic>
          <p:nvPicPr>
            <p:cNvPr id="66" name="图片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55993" y="4356972"/>
              <a:ext cx="585680" cy="598220"/>
            </a:xfrm>
            <a:prstGeom prst="rect">
              <a:avLst/>
            </a:prstGeom>
          </p:spPr>
        </p:pic>
        <p:pic>
          <p:nvPicPr>
            <p:cNvPr id="67" name="图片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3680" y="3678414"/>
              <a:ext cx="572276" cy="584529"/>
            </a:xfrm>
            <a:prstGeom prst="rect">
              <a:avLst/>
            </a:prstGeom>
            <a:solidFill>
              <a:schemeClr val="tx1"/>
            </a:solidFill>
          </p:spPr>
        </p:pic>
        <p:pic>
          <p:nvPicPr>
            <p:cNvPr id="68" name="图片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9397" y="5776674"/>
              <a:ext cx="572276" cy="584529"/>
            </a:xfrm>
            <a:prstGeom prst="rect">
              <a:avLst/>
            </a:prstGeom>
          </p:spPr>
        </p:pic>
        <p:pic>
          <p:nvPicPr>
            <p:cNvPr id="69" name="图片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7963" y="2162355"/>
              <a:ext cx="579268" cy="591670"/>
            </a:xfrm>
            <a:prstGeom prst="rect">
              <a:avLst/>
            </a:prstGeom>
          </p:spPr>
        </p:pic>
        <p:sp>
          <p:nvSpPr>
            <p:cNvPr id="70" name="文本框 69"/>
            <p:cNvSpPr txBox="1"/>
            <p:nvPr/>
          </p:nvSpPr>
          <p:spPr>
            <a:xfrm>
              <a:off x="3975503" y="2240564"/>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22</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71" name="文本框 70"/>
            <p:cNvSpPr txBox="1"/>
            <p:nvPr/>
          </p:nvSpPr>
          <p:spPr>
            <a:xfrm>
              <a:off x="3975502" y="2983233"/>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22</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72" name="文本框 71"/>
            <p:cNvSpPr txBox="1"/>
            <p:nvPr/>
          </p:nvSpPr>
          <p:spPr>
            <a:xfrm>
              <a:off x="3975502" y="3721100"/>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21</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73" name="文本框 72"/>
            <p:cNvSpPr txBox="1"/>
            <p:nvPr/>
          </p:nvSpPr>
          <p:spPr>
            <a:xfrm>
              <a:off x="3975502" y="4411342"/>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21</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74" name="文本框 73"/>
            <p:cNvSpPr txBox="1"/>
            <p:nvPr/>
          </p:nvSpPr>
          <p:spPr>
            <a:xfrm>
              <a:off x="3975502" y="5143120"/>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16</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sp>
          <p:nvSpPr>
            <p:cNvPr id="75" name="文本框 74"/>
            <p:cNvSpPr txBox="1"/>
            <p:nvPr/>
          </p:nvSpPr>
          <p:spPr>
            <a:xfrm>
              <a:off x="3975502" y="5874898"/>
              <a:ext cx="997281" cy="4352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5051" tIns="15051" rIns="15051" bIns="15051"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15</a:t>
              </a:r>
              <a:r>
                <a:rPr kumimoji="0" lang="zh-CN" altLang="en-US"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万</a:t>
              </a:r>
              <a:r>
                <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rPr>
                <a:t>+</a:t>
              </a:r>
              <a:endParaRPr kumimoji="0" lang="en-US" altLang="zh-CN" sz="2000" b="0" i="0" u="none" strike="noStrike" cap="none" spc="0" normalizeH="0" baseline="0" dirty="0">
                <a:ln>
                  <a:noFill/>
                </a:ln>
                <a:effectLst/>
                <a:uFillTx/>
                <a:latin typeface="微软雅黑" panose="020B0503020204020204" pitchFamily="34" charset="-122"/>
                <a:ea typeface="微软雅黑" panose="020B0503020204020204" pitchFamily="34" charset="-122"/>
                <a:sym typeface="Helvetica Light"/>
              </a:endParaRPr>
            </a:p>
          </p:txBody>
        </p:sp>
      </p:grpSp>
      <p:grpSp>
        <p:nvGrpSpPr>
          <p:cNvPr id="4" name="组合 3"/>
          <p:cNvGrpSpPr/>
          <p:nvPr/>
        </p:nvGrpSpPr>
        <p:grpSpPr>
          <a:xfrm>
            <a:off x="4079875" y="3177540"/>
            <a:ext cx="5156200" cy="2874010"/>
            <a:chOff x="4969845" y="7868037"/>
            <a:chExt cx="14527508" cy="4937360"/>
          </a:xfrm>
        </p:grpSpPr>
        <p:sp>
          <p:nvSpPr>
            <p:cNvPr id="77" name="椭圆形"/>
            <p:cNvSpPr/>
            <p:nvPr/>
          </p:nvSpPr>
          <p:spPr>
            <a:xfrm>
              <a:off x="4969845" y="10171817"/>
              <a:ext cx="14527508" cy="2633580"/>
            </a:xfrm>
            <a:prstGeom prst="ellipse">
              <a:avLst/>
            </a:prstGeom>
            <a:solidFill>
              <a:schemeClr val="accent1"/>
            </a:solidFill>
            <a:ln w="3175">
              <a:miter lim="400000"/>
            </a:ln>
          </p:spPr>
          <p:txBody>
            <a:bodyPr lIns="31949" tIns="31949" rIns="31949" bIns="31949" anchor="ctr"/>
            <a:lstStyle/>
            <a:p>
              <a:pPr defTabSz="763905">
                <a:defRPr sz="2800">
                  <a:latin typeface="Helvetica Neue Medium"/>
                  <a:ea typeface="Helvetica Neue Medium"/>
                  <a:cs typeface="Helvetica Neue Medium"/>
                  <a:sym typeface="Helvetica Neue Medium"/>
                </a:defRPr>
              </a:pPr>
              <a:endParaRPr sz="2000" b="0">
                <a:latin typeface="Times New Roman" panose="02020603050405020304" pitchFamily="18" charset="0"/>
                <a:cs typeface="Times New Roman" panose="02020603050405020304" pitchFamily="18" charset="0"/>
              </a:endParaRPr>
            </a:p>
          </p:txBody>
        </p:sp>
        <p:grpSp>
          <p:nvGrpSpPr>
            <p:cNvPr id="78" name="成组"/>
            <p:cNvGrpSpPr/>
            <p:nvPr/>
          </p:nvGrpSpPr>
          <p:grpSpPr>
            <a:xfrm>
              <a:off x="5245312" y="7868037"/>
              <a:ext cx="14251987" cy="4340644"/>
              <a:chOff x="251913" y="94835"/>
              <a:chExt cx="14251985" cy="4340642"/>
            </a:xfrm>
          </p:grpSpPr>
          <p:sp>
            <p:nvSpPr>
              <p:cNvPr id="79" name="fastjson"/>
              <p:cNvSpPr/>
              <p:nvPr/>
            </p:nvSpPr>
            <p:spPr>
              <a:xfrm>
                <a:off x="3821048" y="752845"/>
                <a:ext cx="2759935" cy="687338"/>
              </a:xfrm>
              <a:prstGeom prst="rect">
                <a:avLst/>
              </a:prstGeom>
              <a:noFill/>
              <a:ln w="3175" cap="flat">
                <a:noFill/>
                <a:miter lim="400000"/>
              </a:ln>
              <a:effectLst/>
            </p:spPr>
            <p:txBody>
              <a:bodyPr wrap="square" lIns="22571" tIns="22571" rIns="22571" bIns="22571" numCol="1" anchor="ctr">
                <a:noAutofit/>
              </a:bodyPr>
              <a:lstStyle>
                <a:lvl1pPr defTabSz="480695">
                  <a:defRPr sz="3600">
                    <a:latin typeface="Roboto Regular"/>
                    <a:ea typeface="Roboto Regular"/>
                    <a:cs typeface="Roboto Regular"/>
                    <a:sym typeface="Roboto Regular"/>
                  </a:defRPr>
                </a:lvl1pPr>
              </a:lstStyle>
              <a:p>
                <a:r>
                  <a:rPr sz="2000" b="0" dirty="0" err="1" smtClean="0">
                    <a:latin typeface="Times New Roman" panose="02020603050405020304" pitchFamily="18" charset="0"/>
                    <a:cs typeface="Times New Roman" panose="02020603050405020304" pitchFamily="18" charset="0"/>
                  </a:rPr>
                  <a:t>fastjso</a:t>
                </a:r>
                <a:r>
                  <a:rPr lang="en-US" altLang="zh-CN" sz="2000" b="0" dirty="0" err="1" smtClean="0">
                    <a:latin typeface="Times New Roman" panose="02020603050405020304" pitchFamily="18" charset="0"/>
                    <a:cs typeface="Times New Roman" panose="02020603050405020304" pitchFamily="18" charset="0"/>
                  </a:rPr>
                  <a:t>n</a:t>
                </a:r>
                <a:endParaRPr sz="2000" b="0" dirty="0">
                  <a:latin typeface="Times New Roman" panose="02020603050405020304" pitchFamily="18" charset="0"/>
                  <a:cs typeface="Times New Roman" panose="02020603050405020304" pitchFamily="18" charset="0"/>
                </a:endParaRPr>
              </a:p>
            </p:txBody>
          </p:sp>
          <p:sp>
            <p:nvSpPr>
              <p:cNvPr id="80" name="JStorm"/>
              <p:cNvSpPr/>
              <p:nvPr/>
            </p:nvSpPr>
            <p:spPr>
              <a:xfrm>
                <a:off x="6908407" y="94835"/>
                <a:ext cx="2282212" cy="823048"/>
              </a:xfrm>
              <a:prstGeom prst="rect">
                <a:avLst/>
              </a:prstGeom>
              <a:noFill/>
              <a:ln w="3175" cap="flat">
                <a:noFill/>
                <a:miter lim="400000"/>
              </a:ln>
              <a:effectLst/>
            </p:spPr>
            <p:txBody>
              <a:bodyPr wrap="square" lIns="22571" tIns="22571" rIns="22571" bIns="22571" numCol="1" anchor="ctr">
                <a:noAutofit/>
              </a:bodyPr>
              <a:lstStyle>
                <a:lvl1pPr defTabSz="480695">
                  <a:defRPr sz="36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JStorm</a:t>
                </a:r>
                <a:endParaRPr sz="2000" b="0" dirty="0">
                  <a:latin typeface="Times New Roman" panose="02020603050405020304" pitchFamily="18" charset="0"/>
                  <a:cs typeface="Times New Roman" panose="02020603050405020304" pitchFamily="18" charset="0"/>
                </a:endParaRPr>
              </a:p>
            </p:txBody>
          </p:sp>
          <p:sp>
            <p:nvSpPr>
              <p:cNvPr id="81" name="RocketMQ"/>
              <p:cNvSpPr/>
              <p:nvPr/>
            </p:nvSpPr>
            <p:spPr>
              <a:xfrm>
                <a:off x="9807156" y="2789715"/>
                <a:ext cx="3872346" cy="753707"/>
              </a:xfrm>
              <a:prstGeom prst="rect">
                <a:avLst/>
              </a:prstGeom>
              <a:noFill/>
              <a:ln w="3175" cap="flat">
                <a:noFill/>
                <a:miter lim="400000"/>
              </a:ln>
              <a:effectLst/>
            </p:spPr>
            <p:txBody>
              <a:bodyPr wrap="square" lIns="22571" tIns="22571" rIns="22571" bIns="22571" numCol="1" anchor="ctr">
                <a:noAutofit/>
              </a:bodyPr>
              <a:lstStyle>
                <a:lvl1pPr defTabSz="480695">
                  <a:defRPr sz="36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RocketMQ</a:t>
                </a:r>
                <a:endParaRPr sz="2000" b="0" dirty="0">
                  <a:latin typeface="Times New Roman" panose="02020603050405020304" pitchFamily="18" charset="0"/>
                  <a:cs typeface="Times New Roman" panose="02020603050405020304" pitchFamily="18" charset="0"/>
                </a:endParaRPr>
              </a:p>
            </p:txBody>
          </p:sp>
          <p:sp>
            <p:nvSpPr>
              <p:cNvPr id="82" name="Dubbo"/>
              <p:cNvSpPr/>
              <p:nvPr/>
            </p:nvSpPr>
            <p:spPr>
              <a:xfrm>
                <a:off x="552482" y="1524989"/>
                <a:ext cx="2168391" cy="716713"/>
              </a:xfrm>
              <a:prstGeom prst="rect">
                <a:avLst/>
              </a:prstGeom>
              <a:noFill/>
              <a:ln w="3175" cap="flat">
                <a:noFill/>
                <a:miter lim="400000"/>
              </a:ln>
              <a:effectLst/>
            </p:spPr>
            <p:txBody>
              <a:bodyPr wrap="square" lIns="22571" tIns="22571" rIns="22571" bIns="22571" numCol="1" anchor="ctr">
                <a:noAutofit/>
              </a:bodyPr>
              <a:lstStyle>
                <a:lvl1pPr defTabSz="480695">
                  <a:defRPr sz="35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Dubbo</a:t>
                </a:r>
                <a:endParaRPr sz="2000" b="0" dirty="0">
                  <a:latin typeface="Times New Roman" panose="02020603050405020304" pitchFamily="18" charset="0"/>
                  <a:cs typeface="Times New Roman" panose="02020603050405020304" pitchFamily="18" charset="0"/>
                </a:endParaRPr>
              </a:p>
            </p:txBody>
          </p:sp>
          <p:sp>
            <p:nvSpPr>
              <p:cNvPr id="83" name="Weex"/>
              <p:cNvSpPr/>
              <p:nvPr/>
            </p:nvSpPr>
            <p:spPr>
              <a:xfrm>
                <a:off x="3378269" y="3888087"/>
                <a:ext cx="1768731" cy="490842"/>
              </a:xfrm>
              <a:prstGeom prst="rect">
                <a:avLst/>
              </a:prstGeom>
              <a:noFill/>
              <a:ln w="3175" cap="flat">
                <a:noFill/>
                <a:miter lim="400000"/>
              </a:ln>
              <a:effectLst/>
            </p:spPr>
            <p:txBody>
              <a:bodyPr wrap="square" lIns="22571" tIns="22571" rIns="22571" bIns="22571" numCol="1" anchor="ctr">
                <a:noAutofit/>
              </a:bodyPr>
              <a:lstStyle>
                <a:lvl1pPr defTabSz="480695">
                  <a:defRPr sz="28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Weex</a:t>
                </a:r>
                <a:endParaRPr sz="2000" b="0" dirty="0">
                  <a:latin typeface="Times New Roman" panose="02020603050405020304" pitchFamily="18" charset="0"/>
                  <a:cs typeface="Times New Roman" panose="02020603050405020304" pitchFamily="18" charset="0"/>
                </a:endParaRPr>
              </a:p>
            </p:txBody>
          </p:sp>
          <p:sp>
            <p:nvSpPr>
              <p:cNvPr id="84" name="Tengine"/>
              <p:cNvSpPr/>
              <p:nvPr/>
            </p:nvSpPr>
            <p:spPr>
              <a:xfrm>
                <a:off x="9855732" y="370942"/>
                <a:ext cx="2845370" cy="661217"/>
              </a:xfrm>
              <a:prstGeom prst="rect">
                <a:avLst/>
              </a:prstGeom>
              <a:noFill/>
              <a:ln w="3175" cap="flat">
                <a:noFill/>
                <a:miter lim="400000"/>
              </a:ln>
              <a:effectLst/>
            </p:spPr>
            <p:txBody>
              <a:bodyPr wrap="square" lIns="22571" tIns="22571" rIns="22571" bIns="22571" numCol="1" anchor="ctr">
                <a:noAutofit/>
              </a:bodyPr>
              <a:lstStyle>
                <a:lvl1pPr defTabSz="480695">
                  <a:defRPr sz="35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Tengine</a:t>
                </a:r>
                <a:endParaRPr sz="2000" b="0" dirty="0">
                  <a:latin typeface="Times New Roman" panose="02020603050405020304" pitchFamily="18" charset="0"/>
                  <a:cs typeface="Times New Roman" panose="02020603050405020304" pitchFamily="18" charset="0"/>
                </a:endParaRPr>
              </a:p>
            </p:txBody>
          </p:sp>
          <p:sp>
            <p:nvSpPr>
              <p:cNvPr id="85" name="Atlas"/>
              <p:cNvSpPr/>
              <p:nvPr/>
            </p:nvSpPr>
            <p:spPr>
              <a:xfrm>
                <a:off x="1290582" y="3008069"/>
                <a:ext cx="2477919" cy="509419"/>
              </a:xfrm>
              <a:prstGeom prst="rect">
                <a:avLst/>
              </a:prstGeom>
              <a:noFill/>
              <a:ln w="3175" cap="flat">
                <a:noFill/>
                <a:miter lim="400000"/>
              </a:ln>
              <a:effectLst/>
            </p:spPr>
            <p:txBody>
              <a:bodyPr wrap="square" lIns="93001" tIns="93001" rIns="93001" bIns="93001" numCol="1" anchor="ctr">
                <a:noAutofit/>
              </a:bodyPr>
              <a:lstStyle>
                <a:lvl1pPr algn="l" defTabSz="1369060">
                  <a:defRPr sz="3200">
                    <a:latin typeface="Roboto Bold"/>
                    <a:ea typeface="Roboto Bold"/>
                    <a:cs typeface="Roboto Bold"/>
                    <a:sym typeface="Roboto Bold"/>
                  </a:defRPr>
                </a:lvl1pPr>
              </a:lstStyle>
              <a:p>
                <a:r>
                  <a:rPr sz="2000" b="0" dirty="0">
                    <a:latin typeface="Times New Roman" panose="02020603050405020304" pitchFamily="18" charset="0"/>
                    <a:cs typeface="Times New Roman" panose="02020603050405020304" pitchFamily="18" charset="0"/>
                  </a:rPr>
                  <a:t>Atlas</a:t>
                </a:r>
                <a:endParaRPr sz="2000" b="0" dirty="0">
                  <a:latin typeface="Times New Roman" panose="02020603050405020304" pitchFamily="18" charset="0"/>
                  <a:cs typeface="Times New Roman" panose="02020603050405020304" pitchFamily="18" charset="0"/>
                </a:endParaRPr>
              </a:p>
            </p:txBody>
          </p:sp>
          <p:sp>
            <p:nvSpPr>
              <p:cNvPr id="86" name="druid"/>
              <p:cNvSpPr/>
              <p:nvPr/>
            </p:nvSpPr>
            <p:spPr>
              <a:xfrm>
                <a:off x="5147001" y="2957916"/>
                <a:ext cx="2310219" cy="1002591"/>
              </a:xfrm>
              <a:prstGeom prst="rect">
                <a:avLst/>
              </a:prstGeom>
              <a:noFill/>
              <a:ln w="3175" cap="flat">
                <a:noFill/>
                <a:miter lim="400000"/>
              </a:ln>
              <a:effectLst/>
            </p:spPr>
            <p:txBody>
              <a:bodyPr wrap="square" lIns="93001" tIns="93001" rIns="93001" bIns="93001" numCol="1" anchor="ctr">
                <a:noAutofit/>
              </a:bodyPr>
              <a:lstStyle>
                <a:lvl1pPr algn="l" defTabSz="1369060">
                  <a:defRPr sz="3500">
                    <a:latin typeface="Roboto Bold"/>
                    <a:ea typeface="Roboto Bold"/>
                    <a:cs typeface="Roboto Bold"/>
                    <a:sym typeface="Roboto Bold"/>
                  </a:defRPr>
                </a:lvl1pPr>
              </a:lstStyle>
              <a:p>
                <a:r>
                  <a:rPr sz="2000" b="0" dirty="0">
                    <a:latin typeface="Times New Roman" panose="02020603050405020304" pitchFamily="18" charset="0"/>
                    <a:cs typeface="Times New Roman" panose="02020603050405020304" pitchFamily="18" charset="0"/>
                  </a:rPr>
                  <a:t>druid</a:t>
                </a:r>
                <a:endParaRPr sz="2000" b="0" dirty="0">
                  <a:latin typeface="Times New Roman" panose="02020603050405020304" pitchFamily="18" charset="0"/>
                  <a:cs typeface="Times New Roman" panose="02020603050405020304" pitchFamily="18" charset="0"/>
                </a:endParaRPr>
              </a:p>
            </p:txBody>
          </p:sp>
          <p:sp>
            <p:nvSpPr>
              <p:cNvPr id="87" name="Pouch"/>
              <p:cNvSpPr/>
              <p:nvPr/>
            </p:nvSpPr>
            <p:spPr>
              <a:xfrm>
                <a:off x="8651746" y="3590039"/>
                <a:ext cx="2313309" cy="845438"/>
              </a:xfrm>
              <a:prstGeom prst="rect">
                <a:avLst/>
              </a:prstGeom>
              <a:noFill/>
              <a:ln w="3175" cap="flat">
                <a:noFill/>
                <a:miter lim="400000"/>
              </a:ln>
              <a:effectLst/>
            </p:spPr>
            <p:txBody>
              <a:bodyPr wrap="square" lIns="22571" tIns="22571" rIns="22571" bIns="22571" numCol="1" anchor="ctr">
                <a:noAutofit/>
              </a:bodyPr>
              <a:lstStyle>
                <a:lvl1pPr defTabSz="720725">
                  <a:defRPr sz="2800">
                    <a:latin typeface="Roboto Regular"/>
                    <a:ea typeface="Roboto Regular"/>
                    <a:cs typeface="Roboto Regular"/>
                    <a:sym typeface="Roboto Regular"/>
                  </a:defRPr>
                </a:lvl1pPr>
              </a:lstStyle>
              <a:p>
                <a:r>
                  <a:rPr sz="2000" b="0" dirty="0">
                    <a:latin typeface="Times New Roman" panose="02020603050405020304" pitchFamily="18" charset="0"/>
                    <a:cs typeface="Times New Roman" panose="02020603050405020304" pitchFamily="18" charset="0"/>
                  </a:rPr>
                  <a:t>Pouch</a:t>
                </a:r>
                <a:endParaRPr sz="2000" b="0" dirty="0">
                  <a:latin typeface="Times New Roman" panose="02020603050405020304" pitchFamily="18" charset="0"/>
                  <a:cs typeface="Times New Roman" panose="02020603050405020304" pitchFamily="18" charset="0"/>
                </a:endParaRPr>
              </a:p>
            </p:txBody>
          </p:sp>
          <p:sp>
            <p:nvSpPr>
              <p:cNvPr id="88" name="ApsaraCache"/>
              <p:cNvSpPr/>
              <p:nvPr/>
            </p:nvSpPr>
            <p:spPr>
              <a:xfrm>
                <a:off x="5692572" y="1232631"/>
                <a:ext cx="4732174" cy="850892"/>
              </a:xfrm>
              <a:prstGeom prst="rect">
                <a:avLst/>
              </a:prstGeom>
              <a:noFill/>
              <a:ln w="3175" cap="flat">
                <a:noFill/>
                <a:miter lim="400000"/>
              </a:ln>
              <a:effectLst/>
            </p:spPr>
            <p:txBody>
              <a:bodyPr wrap="square" lIns="93001" tIns="93001" rIns="93001" bIns="93001" numCol="1" anchor="ctr">
                <a:noAutofit/>
              </a:bodyPr>
              <a:lstStyle>
                <a:lvl1pPr algn="l" defTabSz="1369060">
                  <a:defRPr sz="4500">
                    <a:latin typeface="Roboto Bold"/>
                    <a:ea typeface="Roboto Bold"/>
                    <a:cs typeface="Roboto Bold"/>
                    <a:sym typeface="Roboto Bold"/>
                  </a:defRPr>
                </a:lvl1pPr>
              </a:lstStyle>
              <a:p>
                <a:r>
                  <a:rPr sz="2000" b="0" dirty="0" err="1">
                    <a:latin typeface="Times New Roman" panose="02020603050405020304" pitchFamily="18" charset="0"/>
                    <a:cs typeface="Times New Roman" panose="02020603050405020304" pitchFamily="18" charset="0"/>
                  </a:rPr>
                  <a:t>ApsaraCache</a:t>
                </a:r>
                <a:endParaRPr sz="2000" b="0" dirty="0">
                  <a:latin typeface="Times New Roman" panose="02020603050405020304" pitchFamily="18" charset="0"/>
                  <a:cs typeface="Times New Roman" panose="02020603050405020304" pitchFamily="18" charset="0"/>
                </a:endParaRPr>
              </a:p>
            </p:txBody>
          </p:sp>
          <p:sp>
            <p:nvSpPr>
              <p:cNvPr id="89" name="AliSQL"/>
              <p:cNvSpPr/>
              <p:nvPr/>
            </p:nvSpPr>
            <p:spPr>
              <a:xfrm>
                <a:off x="7188261" y="2451152"/>
                <a:ext cx="2900134" cy="809439"/>
              </a:xfrm>
              <a:prstGeom prst="rect">
                <a:avLst/>
              </a:prstGeom>
              <a:noFill/>
              <a:ln w="3175" cap="flat">
                <a:noFill/>
                <a:miter lim="400000"/>
              </a:ln>
              <a:effectLst/>
            </p:spPr>
            <p:txBody>
              <a:bodyPr wrap="square" lIns="93001" tIns="93001" rIns="93001" bIns="93001" numCol="1" anchor="ctr">
                <a:noAutofit/>
              </a:bodyPr>
              <a:lstStyle>
                <a:lvl1pPr algn="l" defTabSz="1369060">
                  <a:defRPr sz="4500">
                    <a:latin typeface="Roboto Bold"/>
                    <a:ea typeface="Roboto Bold"/>
                    <a:cs typeface="Roboto Bold"/>
                    <a:sym typeface="Roboto Bold"/>
                  </a:defRPr>
                </a:lvl1pPr>
              </a:lstStyle>
              <a:p>
                <a:r>
                  <a:rPr sz="2000" b="0" dirty="0" err="1">
                    <a:latin typeface="Times New Roman" panose="02020603050405020304" pitchFamily="18" charset="0"/>
                    <a:cs typeface="Times New Roman" panose="02020603050405020304" pitchFamily="18" charset="0"/>
                  </a:rPr>
                  <a:t>AliSQL</a:t>
                </a:r>
                <a:endParaRPr sz="2000" b="0" dirty="0">
                  <a:latin typeface="Times New Roman" panose="02020603050405020304" pitchFamily="18" charset="0"/>
                  <a:cs typeface="Times New Roman" panose="02020603050405020304" pitchFamily="18" charset="0"/>
                </a:endParaRPr>
              </a:p>
            </p:txBody>
          </p:sp>
          <p:sp>
            <p:nvSpPr>
              <p:cNvPr id="90" name="NACOS"/>
              <p:cNvSpPr/>
              <p:nvPr/>
            </p:nvSpPr>
            <p:spPr>
              <a:xfrm>
                <a:off x="2896206" y="1798802"/>
                <a:ext cx="3050419" cy="850892"/>
              </a:xfrm>
              <a:prstGeom prst="rect">
                <a:avLst/>
              </a:prstGeom>
              <a:noFill/>
              <a:ln w="3175" cap="flat">
                <a:noFill/>
                <a:miter lim="400000"/>
              </a:ln>
              <a:effectLst/>
            </p:spPr>
            <p:txBody>
              <a:bodyPr wrap="square" lIns="93001" tIns="93001" rIns="93001" bIns="93001" numCol="1" anchor="ctr">
                <a:noAutofit/>
              </a:bodyPr>
              <a:lstStyle>
                <a:lvl1pPr algn="l" defTabSz="1369060">
                  <a:defRPr sz="4500">
                    <a:latin typeface="Roboto Bold"/>
                    <a:ea typeface="Roboto Bold"/>
                    <a:cs typeface="Roboto Bold"/>
                    <a:sym typeface="Roboto Bold"/>
                  </a:defRPr>
                </a:lvl1pPr>
              </a:lstStyle>
              <a:p>
                <a:r>
                  <a:rPr sz="2000" b="0" dirty="0">
                    <a:latin typeface="Times New Roman" panose="02020603050405020304" pitchFamily="18" charset="0"/>
                    <a:cs typeface="Times New Roman" panose="02020603050405020304" pitchFamily="18" charset="0"/>
                  </a:rPr>
                  <a:t>NACOS</a:t>
                </a:r>
                <a:endParaRPr sz="2000" b="0" dirty="0">
                  <a:latin typeface="Times New Roman" panose="02020603050405020304" pitchFamily="18" charset="0"/>
                  <a:cs typeface="Times New Roman" panose="02020603050405020304" pitchFamily="18" charset="0"/>
                </a:endParaRPr>
              </a:p>
            </p:txBody>
          </p:sp>
          <p:sp>
            <p:nvSpPr>
              <p:cNvPr id="91" name="Dragonfly"/>
              <p:cNvSpPr/>
              <p:nvPr/>
            </p:nvSpPr>
            <p:spPr>
              <a:xfrm>
                <a:off x="251913" y="752845"/>
                <a:ext cx="3126356" cy="279314"/>
              </a:xfrm>
              <a:prstGeom prst="rect">
                <a:avLst/>
              </a:prstGeom>
              <a:noFill/>
              <a:ln w="3175" cap="flat">
                <a:noFill/>
                <a:miter lim="400000"/>
              </a:ln>
              <a:effectLst/>
            </p:spPr>
            <p:txBody>
              <a:bodyPr wrap="square" lIns="22571" tIns="22571" rIns="22571" bIns="22571" numCol="1" anchor="ctr">
                <a:noAutofit/>
              </a:bodyPr>
              <a:lstStyle>
                <a:lvl1pPr defTabSz="480695">
                  <a:defRPr sz="2800">
                    <a:latin typeface="Roboto Regular"/>
                    <a:ea typeface="Roboto Regular"/>
                    <a:cs typeface="Roboto Regular"/>
                    <a:sym typeface="Roboto Regular"/>
                  </a:defRPr>
                </a:lvl1pPr>
              </a:lstStyle>
              <a:p>
                <a:r>
                  <a:rPr sz="2000" b="0" dirty="0">
                    <a:latin typeface="Times New Roman" panose="02020603050405020304" pitchFamily="18" charset="0"/>
                    <a:cs typeface="Times New Roman" panose="02020603050405020304" pitchFamily="18" charset="0"/>
                  </a:rPr>
                  <a:t>Dragonfly</a:t>
                </a:r>
                <a:endParaRPr sz="2000" b="0" dirty="0">
                  <a:latin typeface="Times New Roman" panose="02020603050405020304" pitchFamily="18" charset="0"/>
                  <a:cs typeface="Times New Roman" panose="02020603050405020304" pitchFamily="18" charset="0"/>
                </a:endParaRPr>
              </a:p>
            </p:txBody>
          </p:sp>
          <p:sp>
            <p:nvSpPr>
              <p:cNvPr id="92" name="OpenMessaging"/>
              <p:cNvSpPr/>
              <p:nvPr/>
            </p:nvSpPr>
            <p:spPr>
              <a:xfrm>
                <a:off x="9192055" y="1750803"/>
                <a:ext cx="5311843" cy="590170"/>
              </a:xfrm>
              <a:prstGeom prst="rect">
                <a:avLst/>
              </a:prstGeom>
              <a:noFill/>
              <a:ln w="3175" cap="flat">
                <a:noFill/>
                <a:miter lim="400000"/>
              </a:ln>
              <a:effectLst/>
            </p:spPr>
            <p:txBody>
              <a:bodyPr wrap="square" lIns="22571" tIns="22571" rIns="22571" bIns="22571" numCol="1" anchor="ctr">
                <a:noAutofit/>
              </a:bodyPr>
              <a:lstStyle>
                <a:lvl1pPr defTabSz="480695">
                  <a:defRPr sz="2800">
                    <a:latin typeface="Roboto Regular"/>
                    <a:ea typeface="Roboto Regular"/>
                    <a:cs typeface="Roboto Regular"/>
                    <a:sym typeface="Roboto Regular"/>
                  </a:defRPr>
                </a:lvl1pPr>
              </a:lstStyle>
              <a:p>
                <a:r>
                  <a:rPr sz="2000" b="0" dirty="0" err="1">
                    <a:latin typeface="Times New Roman" panose="02020603050405020304" pitchFamily="18" charset="0"/>
                    <a:cs typeface="Times New Roman" panose="02020603050405020304" pitchFamily="18" charset="0"/>
                  </a:rPr>
                  <a:t>OpenMessaging</a:t>
                </a:r>
                <a:endParaRPr sz="2000" b="0" dirty="0">
                  <a:latin typeface="Times New Roman" panose="02020603050405020304" pitchFamily="18" charset="0"/>
                  <a:cs typeface="Times New Roman" panose="02020603050405020304" pitchFamily="18" charset="0"/>
                </a:endParaRPr>
              </a:p>
            </p:txBody>
          </p:sp>
        </p:grpSp>
      </p:grpSp>
      <p:sp>
        <p:nvSpPr>
          <p:cNvPr id="3" name="TextBox 5"/>
          <p:cNvSpPr txBox="1"/>
          <p:nvPr/>
        </p:nvSpPr>
        <p:spPr>
          <a:xfrm>
            <a:off x="-33020" y="712470"/>
            <a:ext cx="8954135" cy="2165350"/>
          </a:xfrm>
          <a:prstGeom prst="rect">
            <a:avLst/>
          </a:prstGeom>
          <a:noFill/>
          <a:ln w="9525">
            <a:noFill/>
          </a:ln>
        </p:spPr>
        <p:txBody>
          <a:bodyPr wrap="square" lIns="216000" tIns="288000" rIns="216000" bIns="288000">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kern="10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国际</a:t>
            </a:r>
            <a:r>
              <a:rPr lang="zh-CN" altLang="en-US" sz="2000" kern="10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影响</a:t>
            </a:r>
            <a:r>
              <a:rPr lang="zh-CN" altLang="en-US" sz="2000" b="0" kern="10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0"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项目组成员</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阿里云成为</a:t>
            </a:r>
            <a:r>
              <a:rPr sz="1800" b="0" kern="100">
                <a:latin typeface="微软雅黑" panose="020B0503020204020204" pitchFamily="34" charset="-122"/>
                <a:ea typeface="微软雅黑" panose="020B0503020204020204" pitchFamily="34" charset="-122"/>
                <a:cs typeface="Times New Roman" panose="02020603050405020304" pitchFamily="18" charset="0"/>
              </a:rPr>
              <a:t>全球开源贡献最多的云厂商之一</a:t>
            </a:r>
            <a:endParaRPr sz="1800" b="0" kern="100">
              <a:latin typeface="微软雅黑" panose="020B0503020204020204" pitchFamily="34" charset="-122"/>
              <a:ea typeface="微软雅黑" panose="020B0503020204020204" pitchFamily="34" charset="-122"/>
              <a:cs typeface="Times New Roman" panose="02020603050405020304" pitchFamily="18" charset="0"/>
            </a:endParaRPr>
          </a:p>
          <a:p>
            <a:pPr marL="1177290" lvl="1" indent="-360045" algn="just">
              <a:lnSpc>
                <a:spcPts val="2500"/>
              </a:lnSpc>
              <a:spcBef>
                <a:spcPts val="600"/>
              </a:spcBef>
              <a:spcAft>
                <a:spcPts val="600"/>
              </a:spcAft>
              <a:buFont typeface="Wingdings" panose="05000000000000000000" pitchFamily="2" charset="2"/>
              <a:buChar char="Ø"/>
              <a:defRPr/>
            </a:pPr>
            <a:r>
              <a:rPr lang="zh-CN" altLang="en-US" sz="1800" b="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项目组成员</a:t>
            </a:r>
            <a:r>
              <a:rPr lang="zh-CN" altLang="en-US" sz="1800" b="0" kern="100">
                <a:latin typeface="微软雅黑" panose="020B0503020204020204" pitchFamily="34" charset="-122"/>
                <a:ea typeface="微软雅黑" panose="020B0503020204020204" pitchFamily="34" charset="-122"/>
                <a:cs typeface="Times New Roman" panose="02020603050405020304" pitchFamily="18" charset="0"/>
              </a:rPr>
              <a:t>阿里云</a:t>
            </a:r>
            <a:r>
              <a:rPr sz="1800" b="0" kern="100">
                <a:latin typeface="微软雅黑" panose="020B0503020204020204" pitchFamily="34" charset="-122"/>
                <a:ea typeface="微软雅黑" panose="020B0503020204020204" pitchFamily="34" charset="-122"/>
                <a:cs typeface="Times New Roman" panose="02020603050405020304" pitchFamily="18" charset="0"/>
              </a:rPr>
              <a:t>截至2018年9月，</a:t>
            </a:r>
            <a:r>
              <a:rPr lang="zh-CN" sz="1800" b="0" kern="100">
                <a:latin typeface="微软雅黑" panose="020B0503020204020204" pitchFamily="34" charset="-122"/>
                <a:ea typeface="微软雅黑" panose="020B0503020204020204" pitchFamily="34" charset="-122"/>
                <a:cs typeface="Times New Roman" panose="02020603050405020304" pitchFamily="18" charset="0"/>
              </a:rPr>
              <a:t>贡献</a:t>
            </a:r>
            <a:r>
              <a:rPr sz="1800" b="0" kern="100">
                <a:latin typeface="微软雅黑" panose="020B0503020204020204" pitchFamily="34" charset="-122"/>
                <a:ea typeface="微软雅黑" panose="020B0503020204020204" pitchFamily="34" charset="-122"/>
                <a:cs typeface="Times New Roman" panose="02020603050405020304" pitchFamily="18" charset="0"/>
              </a:rPr>
              <a:t>开源项目420+，GitHub Star数25万+，全球排名第6</a:t>
            </a:r>
            <a:endParaRPr sz="1800" b="0" kern="1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xfrm>
            <a:off x="468313" y="0"/>
            <a:ext cx="7707312" cy="620713"/>
          </a:xfrm>
        </p:spPr>
        <p:txBody>
          <a:bodyPr vert="horz" wrap="none" lIns="91440" tIns="45720" rIns="91440" bIns="45720" anchor="ctr"/>
          <a:p>
            <a:pPr eaLnBrk="1" hangingPunct="1"/>
            <a:r>
              <a:rPr lang="zh-CN" altLang="en-US" dirty="0">
                <a:latin typeface="微软雅黑" panose="020B0503020204020204" pitchFamily="34" charset="-122"/>
                <a:ea typeface="微软雅黑" panose="020B0503020204020204" pitchFamily="34" charset="-122"/>
                <a:cs typeface="+mj-cs"/>
              </a:rPr>
              <a:t>目前的成果</a:t>
            </a:r>
            <a:endParaRPr lang="zh-CN" altLang="en-US" dirty="0">
              <a:latin typeface="微软雅黑" panose="020B0503020204020204" pitchFamily="34" charset="-122"/>
              <a:ea typeface="微软雅黑" panose="020B0503020204020204" pitchFamily="34" charset="-122"/>
              <a:cs typeface="+mj-cs"/>
            </a:endParaRPr>
          </a:p>
        </p:txBody>
      </p:sp>
      <p:cxnSp>
        <p:nvCxnSpPr>
          <p:cNvPr id="4" name="直接连接符 3"/>
          <p:cNvCxnSpPr/>
          <p:nvPr/>
        </p:nvCxnSpPr>
        <p:spPr>
          <a:xfrm>
            <a:off x="-727075" y="756285"/>
            <a:ext cx="846518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90805" y="615315"/>
            <a:ext cx="5674995" cy="895350"/>
          </a:xfrm>
          <a:prstGeom prst="rect">
            <a:avLst/>
          </a:prstGeom>
          <a:noFill/>
          <a:ln w="9525">
            <a:noFill/>
          </a:ln>
        </p:spPr>
        <p:txBody>
          <a:bodyPr wrap="square" lIns="215966" tIns="287955" rIns="215966" bIns="287955">
            <a:spAutoFit/>
          </a:bodyPr>
          <a:p>
            <a:pPr marL="360045" indent="-360045" algn="just">
              <a:lnSpc>
                <a:spcPts val="2500"/>
              </a:lnSpc>
              <a:spcBef>
                <a:spcPts val="600"/>
              </a:spcBef>
              <a:spcAft>
                <a:spcPts val="600"/>
              </a:spcAft>
              <a:buFont typeface="Wingdings" panose="05000000000000000000" pitchFamily="2" charset="2"/>
              <a:buChar char="p"/>
              <a:defRPr/>
            </a:pPr>
            <a:r>
              <a:rPr lang="zh-CN" altLang="en-US" sz="2000" b="1" spc="-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开源社区生态系统运营体系</a:t>
            </a:r>
            <a:endParaRPr lang="zh-CN" altLang="en-US" sz="2000" b="1" spc="-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19050" y="2858770"/>
            <a:ext cx="8733155" cy="411480"/>
          </a:xfrm>
          <a:prstGeom prst="rect">
            <a:avLst/>
          </a:prstGeom>
        </p:spPr>
        <p:txBody>
          <a:bodyPr wrap="square">
            <a:spAutoFit/>
          </a:bodyPr>
          <a:p>
            <a:pPr marL="720090" lvl="1" indent="-360045" algn="just">
              <a:lnSpc>
                <a:spcPts val="2500"/>
              </a:lnSpc>
              <a:spcBef>
                <a:spcPts val="600"/>
              </a:spcBef>
              <a:spcAft>
                <a:spcPts val="600"/>
              </a:spcAft>
              <a:buFont typeface="Wingdings" panose="05000000000000000000" pitchFamily="2" charset="2"/>
              <a:buChar char="Ø"/>
              <a:defRPr/>
            </a:pP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95250" y="1193165"/>
            <a:ext cx="8656955" cy="3733165"/>
          </a:xfrm>
          <a:prstGeom prst="rect">
            <a:avLst/>
          </a:prstGeom>
        </p:spPr>
        <p:txBody>
          <a:bodyPr wrap="square">
            <a:spAutoFit/>
          </a:bodyPr>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持续运营现有技术开源组织</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中国开源云联盟、绿色计算产业联盟</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方法论顶层设计</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制定标准（框架类、具体技术类</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形成一批国内开源领军人物</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组建开源专家委员会</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发掘和扶持本土优秀开源项目</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中国优秀开源项目评选</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推动开源项目不断优化，推进国际接轨</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中国开源云黑客松活动</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推动开源技术大规模商用和产业化</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中国优秀云计算开源案例评选</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打造推广平台，宣传成果</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中国云计算标准和应用大会</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lvl="1" indent="-360045" algn="just">
              <a:lnSpc>
                <a:spcPts val="2500"/>
              </a:lnSpc>
              <a:spcBef>
                <a:spcPts val="600"/>
              </a:spcBef>
              <a:spcAft>
                <a:spcPts val="600"/>
              </a:spcAft>
              <a:buFont typeface="Wingdings" panose="05000000000000000000" pitchFamily="2" charset="2"/>
              <a:buChar char="Ø"/>
              <a:defRPr/>
            </a:pP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加强国际合作</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——OpenStack</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Linux</a:t>
            </a:r>
            <a:r>
              <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rPr>
              <a:t>基金会合作</a:t>
            </a:r>
            <a:endParaRPr lang="zh-CN" altLang="en-US" sz="2000" spc="-100"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8" name="图片 7"/>
          <p:cNvPicPr>
            <a:picLocks noChangeAspect="1"/>
          </p:cNvPicPr>
          <p:nvPr/>
        </p:nvPicPr>
        <p:blipFill>
          <a:blip r:embed="rId1"/>
          <a:stretch>
            <a:fillRect/>
          </a:stretch>
        </p:blipFill>
        <p:spPr>
          <a:xfrm>
            <a:off x="468630" y="4895215"/>
            <a:ext cx="2566035" cy="1678305"/>
          </a:xfrm>
          <a:prstGeom prst="rect">
            <a:avLst/>
          </a:prstGeom>
        </p:spPr>
      </p:pic>
      <p:pic>
        <p:nvPicPr>
          <p:cNvPr id="9" name="图片 8"/>
          <p:cNvPicPr>
            <a:picLocks noChangeAspect="1"/>
          </p:cNvPicPr>
          <p:nvPr/>
        </p:nvPicPr>
        <p:blipFill>
          <a:blip r:embed="rId2"/>
          <a:stretch>
            <a:fillRect/>
          </a:stretch>
        </p:blipFill>
        <p:spPr>
          <a:xfrm>
            <a:off x="3216910" y="4895215"/>
            <a:ext cx="2898775" cy="1756410"/>
          </a:xfrm>
          <a:prstGeom prst="rect">
            <a:avLst/>
          </a:prstGeom>
        </p:spPr>
      </p:pic>
      <p:pic>
        <p:nvPicPr>
          <p:cNvPr id="10" name="图片 9" descr="1"/>
          <p:cNvPicPr>
            <a:picLocks noChangeAspect="1"/>
          </p:cNvPicPr>
          <p:nvPr/>
        </p:nvPicPr>
        <p:blipFill>
          <a:blip r:embed="rId3"/>
          <a:stretch>
            <a:fillRect/>
          </a:stretch>
        </p:blipFill>
        <p:spPr>
          <a:xfrm>
            <a:off x="6297930" y="4796155"/>
            <a:ext cx="2719070" cy="16871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endParaRPr lang="zh-CN" altLang="en-US"/>
          </a:p>
        </p:txBody>
      </p:sp>
      <p:sp>
        <p:nvSpPr>
          <p:cNvPr id="6" name="矩形 5"/>
          <p:cNvSpPr/>
          <p:nvPr/>
        </p:nvSpPr>
        <p:spPr>
          <a:xfrm>
            <a:off x="128905" y="967740"/>
            <a:ext cx="8937625" cy="4869815"/>
          </a:xfrm>
          <a:prstGeom prst="rect">
            <a:avLst/>
          </a:prstGeom>
        </p:spPr>
        <p:txBody>
          <a:bodyPr wrap="square">
            <a:spAutoFit/>
          </a:bodyPr>
          <a:p>
            <a:pPr marL="269875">
              <a:lnSpc>
                <a:spcPct val="100000"/>
              </a:lnSpc>
              <a:spcBef>
                <a:spcPts val="450"/>
              </a:spcBef>
              <a:spcAft>
                <a:spcPts val="450"/>
              </a:spcAft>
              <a:defRPr/>
            </a:pP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Q1：安全可控的技术内涵及关注问题</a:t>
            </a:r>
            <a:endPar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69875">
              <a:lnSpc>
                <a:spcPct val="100000"/>
              </a:lnSpc>
              <a:spcBef>
                <a:spcPts val="450"/>
              </a:spcBef>
              <a:spcAft>
                <a:spcPts val="450"/>
              </a:spcAft>
              <a:defRPr/>
            </a:pP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Q2：对中国主导的开源项目的内涵更深层次的界定，如何系统孵化和培育本土开源项目？</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我国企业在参与国际开源社区工作的成果，如何与项目工作更好的协同</a:t>
            </a:r>
            <a:endPar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69875">
              <a:lnSpc>
                <a:spcPct val="100000"/>
              </a:lnSpc>
              <a:spcBef>
                <a:spcPts val="450"/>
              </a:spcBef>
              <a:spcAft>
                <a:spcPts val="450"/>
              </a:spcAft>
              <a:defRPr/>
            </a:pP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Q3：</a:t>
            </a:r>
            <a:r>
              <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如何汇聚前期科技项目</a:t>
            </a:r>
            <a:r>
              <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的软件成果，开源</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软件体系建设是不是软课题</a:t>
            </a:r>
            <a:endParaRPr lang="zh-CN" altLang="en-US" sz="3200" b="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69875">
              <a:lnSpc>
                <a:spcPct val="100000"/>
              </a:lnSpc>
              <a:spcBef>
                <a:spcPts val="450"/>
              </a:spcBef>
              <a:spcAft>
                <a:spcPts val="450"/>
              </a:spcAft>
              <a:defRPr/>
            </a:pP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Q4：</a:t>
            </a:r>
            <a:r>
              <a:rPr lang="zh-CN" altLang="en-US"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中国自己的开源基金会如何建，</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sym typeface="+mn-ea"/>
              </a:rPr>
              <a:t>开源社区在哪里</a:t>
            </a:r>
            <a:endParaRPr lang="zh-CN" altLang="en-US" sz="3200" b="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标题 1"/>
          <p:cNvSpPr txBox="1"/>
          <p:nvPr/>
        </p:nvSpPr>
        <p:spPr>
          <a:xfrm>
            <a:off x="0" y="0"/>
            <a:ext cx="9144000" cy="620713"/>
          </a:xfrm>
          <a:prstGeom prst="rect">
            <a:avLst/>
          </a:prstGeom>
          <a:noFill/>
          <a:ln w="9525">
            <a:noFill/>
          </a:ln>
        </p:spPr>
        <p:txBody>
          <a:bodyPr wrap="none" anchor="ctr"/>
          <a:lstStyle>
            <a:lvl1pPr marL="342900" indent="-342900" algn="l" rtl="0" fontAlgn="base">
              <a:spcBef>
                <a:spcPct val="20000"/>
              </a:spcBef>
              <a:spcAft>
                <a:spcPct val="0"/>
              </a:spcAft>
              <a:buClr>
                <a:srgbClr val="003366"/>
              </a:buClr>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spcBef>
                <a:spcPct val="20000"/>
              </a:spcBef>
              <a:spcAft>
                <a:spcPct val="0"/>
              </a:spcAft>
              <a:buClr>
                <a:srgbClr val="003366"/>
              </a:buClr>
              <a:buChar char="–"/>
              <a:defRPr sz="28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spcBef>
                <a:spcPct val="20000"/>
              </a:spcBef>
              <a:spcAft>
                <a:spcPct val="0"/>
              </a:spcAft>
              <a:buClr>
                <a:srgbClr val="003366"/>
              </a:buClr>
              <a:buChar char="•"/>
              <a:defRPr sz="24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mn-cs"/>
              </a:defRPr>
            </a:lvl5pPr>
          </a:lstStyle>
          <a:p>
            <a:pPr marL="0" lvl="0" indent="0" algn="ctr" eaLnBrk="1" hangingPunct="1">
              <a:spcBef>
                <a:spcPct val="0"/>
              </a:spcBef>
              <a:buClrTx/>
              <a:buNone/>
            </a:pPr>
            <a:endParaRPr lang="zh-CN" altLang="en-US" sz="2800" b="1" dirty="0">
              <a:solidFill>
                <a:schemeClr val="bg1"/>
              </a:solidFill>
            </a:endParaRPr>
          </a:p>
        </p:txBody>
      </p:sp>
      <p:sp>
        <p:nvSpPr>
          <p:cNvPr id="6" name="Rectangle 2"/>
          <p:cNvSpPr txBox="1">
            <a:spLocks noChangeArrowheads="1"/>
          </p:cNvSpPr>
          <p:nvPr/>
        </p:nvSpPr>
        <p:spPr bwMode="black">
          <a:xfrm>
            <a:off x="0" y="1928813"/>
            <a:ext cx="9144000" cy="1343025"/>
          </a:xfrm>
          <a:prstGeom prst="rect">
            <a:avLst/>
          </a:prstGeom>
          <a:noFill/>
          <a:ln w="9525">
            <a:noFill/>
            <a:miter lim="800000"/>
          </a:ln>
          <a:effectLst>
            <a:outerShdw blurRad="50800" dist="12700" dir="2700000" algn="tl" rotWithShape="0">
              <a:prstClr val="black">
                <a:alpha val="40000"/>
              </a:prstClr>
            </a:outerShdw>
          </a:effectLst>
        </p:spPr>
        <p:txBody>
          <a:bodyPr vert="horz" wrap="square" lIns="91440" tIns="45720" rIns="91440" bIns="45720" numCol="1" anchor="ctr" anchorCtr="0" compatLnSpc="1"/>
          <a:lstStyle>
            <a:lvl1pPr algn="ctr">
              <a:lnSpc>
                <a:spcPct val="120000"/>
              </a:lnSpc>
              <a:spcAft>
                <a:spcPts val="1200"/>
              </a:spcAft>
              <a:defRPr sz="4000" b="1">
                <a:solidFill>
                  <a:srgbClr val="FF5050"/>
                </a:solidFill>
                <a:latin typeface="微软雅黑" panose="020B0503020204020204" pitchFamily="34" charset="-122"/>
                <a:ea typeface="微软雅黑" panose="020B0503020204020204" pitchFamily="34" charset="-122"/>
                <a:cs typeface="+mj-cs"/>
              </a:defRPr>
            </a:lvl1pPr>
            <a:lvl2pPr algn="ctr">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2pPr>
            <a:lvl3pPr algn="ctr">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3pPr>
            <a:lvl4pPr algn="ctr">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4pPr>
            <a:lvl5pPr algn="ctr">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5pPr>
            <a:lvl6pPr marL="457200" algn="ctr"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6pPr>
            <a:lvl7pPr marL="914400" algn="ctr"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7pPr>
            <a:lvl8pPr marL="1371600" algn="ctr"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8pPr>
            <a:lvl9pPr marL="1828800" algn="ctr" fontAlgn="base">
              <a:spcBef>
                <a:spcPct val="0"/>
              </a:spcBef>
              <a:spcAft>
                <a:spcPct val="0"/>
              </a:spcAft>
              <a:defRPr sz="3600">
                <a:solidFill>
                  <a:schemeClr val="bg1"/>
                </a:solidFill>
                <a:latin typeface="黑体" panose="02010609060101010101" pitchFamily="49" charset="-122"/>
                <a:ea typeface="黑体" panose="02010609060101010101" pitchFamily="49" charset="-122"/>
                <a:cs typeface="黑体" panose="02010609060101010101" pitchFamily="49" charset="-122"/>
              </a:defRPr>
            </a:lvl9pPr>
          </a:lstStyle>
          <a:p>
            <a:pPr marL="0" marR="0" lvl="0" indent="0" algn="ctr" defTabSz="914400" rtl="0" eaLnBrk="1" fontAlgn="base" latinLnBrk="0" hangingPunct="1">
              <a:lnSpc>
                <a:spcPct val="120000"/>
              </a:lnSpc>
              <a:spcBef>
                <a:spcPct val="0"/>
              </a:spcBef>
              <a:spcAft>
                <a:spcPts val="1200"/>
              </a:spcAft>
              <a:buClrTx/>
              <a:buSzTx/>
              <a:buFontTx/>
              <a:buNone/>
              <a:defRPr/>
            </a:pPr>
            <a:r>
              <a:rPr kumimoji="0" lang="zh-CN" altLang="en-US" sz="6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j-cs"/>
              </a:rPr>
              <a:t>谢谢聆听</a:t>
            </a:r>
            <a:endParaRPr kumimoji="0" lang="zh-CN" altLang="en-US" sz="6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j-cs"/>
            </a:endParaRPr>
          </a:p>
        </p:txBody>
      </p:sp>
      <p:sp>
        <p:nvSpPr>
          <p:cNvPr id="7" name="Rectangle 2"/>
          <p:cNvSpPr>
            <a:spLocks noChangeArrowheads="1"/>
          </p:cNvSpPr>
          <p:nvPr/>
        </p:nvSpPr>
        <p:spPr bwMode="black">
          <a:xfrm>
            <a:off x="0" y="3763963"/>
            <a:ext cx="9144000" cy="960438"/>
          </a:xfrm>
          <a:prstGeom prst="rect">
            <a:avLst/>
          </a:prstGeom>
          <a:noFill/>
          <a:ln w="9525">
            <a:noFill/>
            <a:miter lim="800000"/>
          </a:ln>
          <a:effectLst>
            <a:outerShdw blurRad="508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ctr" defTabSz="914400" rtl="0" eaLnBrk="1" fontAlgn="base" latinLnBrk="0" hangingPunct="1">
              <a:lnSpc>
                <a:spcPct val="120000"/>
              </a:lnSpc>
              <a:spcBef>
                <a:spcPct val="0"/>
              </a:spcBef>
              <a:spcAft>
                <a:spcPts val="1200"/>
              </a:spcAft>
              <a:buClrTx/>
              <a:buSzTx/>
              <a:buFontTx/>
              <a:buNone/>
              <a:defRPr/>
            </a:pPr>
            <a:r>
              <a:rPr kumimoji="0" lang="en-US" altLang="zh-CN" sz="5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j-cs"/>
              </a:rPr>
              <a:t>yangly@cesi.cn</a:t>
            </a:r>
            <a:endParaRPr kumimoji="0" lang="en-US" altLang="zh-CN" sz="5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创新型国家建设的战略需求</a:t>
            </a:r>
            <a:endParaRPr lang="zh-CN" altLang="en-US" dirty="0"/>
          </a:p>
        </p:txBody>
      </p:sp>
      <p:grpSp>
        <p:nvGrpSpPr>
          <p:cNvPr id="51" name="组合 50"/>
          <p:cNvGrpSpPr/>
          <p:nvPr/>
        </p:nvGrpSpPr>
        <p:grpSpPr>
          <a:xfrm>
            <a:off x="213023" y="4875700"/>
            <a:ext cx="8602291" cy="1577636"/>
            <a:chOff x="213023" y="4803692"/>
            <a:chExt cx="8602291" cy="1577636"/>
          </a:xfrm>
        </p:grpSpPr>
        <p:pic>
          <p:nvPicPr>
            <p:cNvPr id="6" name="Picture 4" descr="“政府”的图片搜索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4974904"/>
              <a:ext cx="536600" cy="3268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电力 图标”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585" y="4974904"/>
              <a:ext cx="536600" cy="3268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广电 图标”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0" y="4974904"/>
              <a:ext cx="536600" cy="32682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400076" y="5267005"/>
              <a:ext cx="543739" cy="307777"/>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政府</a:t>
              </a:r>
              <a:endParaRPr lang="zh-CN" altLang="en-US" sz="1400" dirty="0">
                <a:latin typeface="微软雅黑" panose="020B0503020204020204" pitchFamily="34" charset="-122"/>
                <a:ea typeface="微软雅黑" panose="020B0503020204020204" pitchFamily="34" charset="-122"/>
              </a:endParaRPr>
            </a:p>
          </p:txBody>
        </p:sp>
        <p:sp>
          <p:nvSpPr>
            <p:cNvPr id="10" name="矩形 9"/>
            <p:cNvSpPr/>
            <p:nvPr/>
          </p:nvSpPr>
          <p:spPr>
            <a:xfrm>
              <a:off x="3266014" y="5267005"/>
              <a:ext cx="543739" cy="307777"/>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能源</a:t>
              </a:r>
              <a:endParaRPr lang="zh-CN" altLang="en-US" sz="1400" dirty="0">
                <a:latin typeface="微软雅黑" panose="020B0503020204020204" pitchFamily="34" charset="-122"/>
                <a:ea typeface="微软雅黑" panose="020B0503020204020204" pitchFamily="34" charset="-122"/>
              </a:endParaRPr>
            </a:p>
          </p:txBody>
        </p:sp>
        <p:sp>
          <p:nvSpPr>
            <p:cNvPr id="11" name="矩形 10"/>
            <p:cNvSpPr/>
            <p:nvPr/>
          </p:nvSpPr>
          <p:spPr>
            <a:xfrm>
              <a:off x="2651660" y="5267005"/>
              <a:ext cx="543740" cy="307777"/>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媒体</a:t>
              </a:r>
              <a:endParaRPr lang="zh-CN" altLang="en-US" sz="1400" dirty="0">
                <a:latin typeface="微软雅黑" panose="020B0503020204020204" pitchFamily="34" charset="-122"/>
                <a:ea typeface="微软雅黑" panose="020B0503020204020204" pitchFamily="34" charset="-122"/>
              </a:endParaRPr>
            </a:p>
          </p:txBody>
        </p:sp>
        <p:sp>
          <p:nvSpPr>
            <p:cNvPr id="12" name="矩形 11"/>
            <p:cNvSpPr/>
            <p:nvPr/>
          </p:nvSpPr>
          <p:spPr>
            <a:xfrm>
              <a:off x="2037924" y="5267005"/>
              <a:ext cx="543739" cy="307777"/>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通信</a:t>
              </a:r>
              <a:endParaRPr lang="zh-CN" altLang="en-US" sz="1400" dirty="0">
                <a:latin typeface="微软雅黑" panose="020B0503020204020204" pitchFamily="34" charset="-122"/>
                <a:ea typeface="微软雅黑" panose="020B0503020204020204" pitchFamily="34" charset="-122"/>
              </a:endParaRPr>
            </a:p>
          </p:txBody>
        </p:sp>
        <p:sp>
          <p:nvSpPr>
            <p:cNvPr id="13" name="矩形 12"/>
            <p:cNvSpPr/>
            <p:nvPr/>
          </p:nvSpPr>
          <p:spPr>
            <a:xfrm>
              <a:off x="2624211" y="5924238"/>
              <a:ext cx="543739" cy="307777"/>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金融</a:t>
              </a:r>
              <a:endParaRPr lang="zh-CN" altLang="en-US" sz="1400" dirty="0">
                <a:latin typeface="微软雅黑" panose="020B0503020204020204" pitchFamily="34" charset="-122"/>
                <a:ea typeface="微软雅黑" panose="020B0503020204020204" pitchFamily="34" charset="-122"/>
              </a:endParaRPr>
            </a:p>
          </p:txBody>
        </p:sp>
        <p:pic>
          <p:nvPicPr>
            <p:cNvPr id="14" name="Picture 2" descr="相关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042" y="4974904"/>
              <a:ext cx="536600" cy="326826"/>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400075" y="5924238"/>
              <a:ext cx="543739" cy="307777"/>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教育</a:t>
              </a:r>
              <a:endParaRPr lang="zh-CN" altLang="en-US" sz="1400" dirty="0">
                <a:latin typeface="微软雅黑" panose="020B0503020204020204" pitchFamily="34" charset="-122"/>
                <a:ea typeface="微软雅黑" panose="020B0503020204020204" pitchFamily="34" charset="-122"/>
              </a:endParaRPr>
            </a:p>
          </p:txBody>
        </p:sp>
        <p:sp>
          <p:nvSpPr>
            <p:cNvPr id="16" name="矩形 15"/>
            <p:cNvSpPr/>
            <p:nvPr/>
          </p:nvSpPr>
          <p:spPr>
            <a:xfrm>
              <a:off x="3266015" y="5924238"/>
              <a:ext cx="543739" cy="307777"/>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医疗</a:t>
              </a:r>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2010472" y="5934517"/>
              <a:ext cx="543739" cy="307777"/>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457200" rtl="0" eaLnBrk="1" latinLnBrk="0" hangingPunct="1">
                <a:defRPr kern="1200">
                  <a:solidFill>
                    <a:schemeClr val="tx1"/>
                  </a:solidFill>
                  <a:latin typeface="Times New Roman" panose="02020603050405020304" pitchFamily="18" charset="0"/>
                  <a:ea typeface="+mn-ea"/>
                  <a:cs typeface="+mn-cs"/>
                </a:defRPr>
              </a:lvl6pPr>
              <a:lvl7pPr marL="2743200" algn="l" defTabSz="457200" rtl="0" eaLnBrk="1" latinLnBrk="0" hangingPunct="1">
                <a:defRPr kern="1200">
                  <a:solidFill>
                    <a:schemeClr val="tx1"/>
                  </a:solidFill>
                  <a:latin typeface="Times New Roman" panose="02020603050405020304" pitchFamily="18" charset="0"/>
                  <a:ea typeface="+mn-ea"/>
                  <a:cs typeface="+mn-cs"/>
                </a:defRPr>
              </a:lvl7pPr>
              <a:lvl8pPr marL="3200400" algn="l" defTabSz="457200" rtl="0" eaLnBrk="1" latinLnBrk="0" hangingPunct="1">
                <a:defRPr kern="1200">
                  <a:solidFill>
                    <a:schemeClr val="tx1"/>
                  </a:solidFill>
                  <a:latin typeface="Times New Roman" panose="02020603050405020304" pitchFamily="18" charset="0"/>
                  <a:ea typeface="+mn-ea"/>
                  <a:cs typeface="+mn-cs"/>
                </a:defRPr>
              </a:lvl8pPr>
              <a:lvl9pPr marL="3657600" algn="l" defTabSz="457200" rtl="0" eaLnBrk="1" latinLnBrk="0" hangingPunct="1">
                <a:defRPr kern="1200">
                  <a:solidFill>
                    <a:schemeClr val="tx1"/>
                  </a:solidFill>
                  <a:latin typeface="Times New Roman" panose="02020603050405020304" pitchFamily="18" charset="0"/>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制造</a:t>
              </a:r>
              <a:endParaRPr lang="zh-CN" altLang="en-US" sz="1400" dirty="0">
                <a:latin typeface="微软雅黑" panose="020B0503020204020204" pitchFamily="34" charset="-122"/>
                <a:ea typeface="微软雅黑" panose="020B0503020204020204" pitchFamily="34" charset="-122"/>
              </a:endParaRPr>
            </a:p>
          </p:txBody>
        </p:sp>
        <p:pic>
          <p:nvPicPr>
            <p:cNvPr id="18" name="Picture 4" descr="“教育 图标”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7" y="5590165"/>
              <a:ext cx="536601" cy="3268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相关图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0" y="5590165"/>
              <a:ext cx="536601" cy="3268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医疗 图标”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627" y="5590165"/>
              <a:ext cx="536601" cy="3268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https://ss0.bdstatic.com/70cFvHSh_Q1YnxGkpoWK1HF6hhy/it/u=2534555293,352254923&amp;fm=200&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l="2566" t="850" r="70218" b="68363"/>
            <a:stretch>
              <a:fillRect/>
            </a:stretch>
          </p:blipFill>
          <p:spPr bwMode="auto">
            <a:xfrm>
              <a:off x="2014403" y="5590165"/>
              <a:ext cx="536600" cy="326826"/>
            </a:xfrm>
            <a:prstGeom prst="rect">
              <a:avLst/>
            </a:prstGeom>
            <a:noFill/>
            <a:extLst>
              <a:ext uri="{909E8E84-426E-40DD-AFC4-6F175D3DCCD1}">
                <a14:hiddenFill xmlns:a14="http://schemas.microsoft.com/office/drawing/2010/main">
                  <a:solidFill>
                    <a:srgbClr val="FFFFFF"/>
                  </a:solidFill>
                </a14:hiddenFill>
              </a:ext>
            </a:extLst>
          </p:spPr>
        </p:pic>
        <p:sp>
          <p:nvSpPr>
            <p:cNvPr id="23" name="右箭头 22"/>
            <p:cNvSpPr/>
            <p:nvPr/>
          </p:nvSpPr>
          <p:spPr>
            <a:xfrm>
              <a:off x="3953770" y="5138317"/>
              <a:ext cx="398515" cy="1034701"/>
            </a:xfrm>
            <a:prstGeom prst="rightArrow">
              <a:avLst/>
            </a:prstGeom>
            <a:solidFill>
              <a:schemeClr val="bg1">
                <a:lumMod val="85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pic>
          <p:nvPicPr>
            <p:cNvPr id="24" name="Picture 24"/>
            <p:cNvPicPr>
              <a:picLocks noChangeAspect="1"/>
            </p:cNvPicPr>
            <p:nvPr/>
          </p:nvPicPr>
          <p:blipFill>
            <a:blip r:embed="rId9"/>
            <a:stretch>
              <a:fillRect/>
            </a:stretch>
          </p:blipFill>
          <p:spPr>
            <a:xfrm>
              <a:off x="4473984" y="4875571"/>
              <a:ext cx="709140" cy="443212"/>
            </a:xfrm>
            <a:prstGeom prst="rect">
              <a:avLst/>
            </a:prstGeom>
          </p:spPr>
        </p:pic>
        <p:pic>
          <p:nvPicPr>
            <p:cNvPr id="25" name="Picture 22"/>
            <p:cNvPicPr>
              <a:picLocks noChangeAspect="1"/>
            </p:cNvPicPr>
            <p:nvPr/>
          </p:nvPicPr>
          <p:blipFill>
            <a:blip r:embed="rId10"/>
            <a:stretch>
              <a:fillRect/>
            </a:stretch>
          </p:blipFill>
          <p:spPr>
            <a:xfrm>
              <a:off x="4401376" y="5851768"/>
              <a:ext cx="854356" cy="529560"/>
            </a:xfrm>
            <a:prstGeom prst="rect">
              <a:avLst/>
            </a:prstGeom>
          </p:spPr>
        </p:pic>
        <p:pic>
          <p:nvPicPr>
            <p:cNvPr id="26" name="图片 25"/>
            <p:cNvPicPr>
              <a:picLocks noChangeAspect="1"/>
            </p:cNvPicPr>
            <p:nvPr/>
          </p:nvPicPr>
          <p:blipFill>
            <a:blip r:embed="rId11"/>
            <a:stretch>
              <a:fillRect/>
            </a:stretch>
          </p:blipFill>
          <p:spPr>
            <a:xfrm>
              <a:off x="5316533" y="5003251"/>
              <a:ext cx="1824364" cy="1228763"/>
            </a:xfrm>
            <a:prstGeom prst="rect">
              <a:avLst/>
            </a:prstGeom>
            <a:effectLst/>
          </p:spPr>
        </p:pic>
        <p:pic>
          <p:nvPicPr>
            <p:cNvPr id="27" name="图片 26"/>
            <p:cNvPicPr>
              <a:picLocks noChangeAspect="1"/>
            </p:cNvPicPr>
            <p:nvPr/>
          </p:nvPicPr>
          <p:blipFill rotWithShape="1">
            <a:blip r:embed="rId12"/>
            <a:srcRect l="3387" t="7001" r="2078" b="3107"/>
            <a:stretch>
              <a:fillRect/>
            </a:stretch>
          </p:blipFill>
          <p:spPr>
            <a:xfrm>
              <a:off x="7212250" y="5031972"/>
              <a:ext cx="1603064" cy="1180537"/>
            </a:xfrm>
            <a:prstGeom prst="rect">
              <a:avLst/>
            </a:prstGeom>
            <a:effectLst/>
          </p:spPr>
        </p:pic>
        <p:pic>
          <p:nvPicPr>
            <p:cNvPr id="28" name="Picture 21"/>
            <p:cNvPicPr>
              <a:picLocks noChangeAspect="1"/>
            </p:cNvPicPr>
            <p:nvPr/>
          </p:nvPicPr>
          <p:blipFill>
            <a:blip r:embed="rId13"/>
            <a:stretch>
              <a:fillRect/>
            </a:stretch>
          </p:blipFill>
          <p:spPr>
            <a:xfrm>
              <a:off x="4397415" y="5661040"/>
              <a:ext cx="883275" cy="273004"/>
            </a:xfrm>
            <a:prstGeom prst="rect">
              <a:avLst/>
            </a:prstGeom>
          </p:spPr>
        </p:pic>
        <p:pic>
          <p:nvPicPr>
            <p:cNvPr id="29" name="图片 28"/>
            <p:cNvPicPr>
              <a:picLocks noChangeAspect="1"/>
            </p:cNvPicPr>
            <p:nvPr/>
          </p:nvPicPr>
          <p:blipFill>
            <a:blip r:embed="rId14"/>
            <a:stretch>
              <a:fillRect/>
            </a:stretch>
          </p:blipFill>
          <p:spPr>
            <a:xfrm>
              <a:off x="4473984" y="5330077"/>
              <a:ext cx="709140" cy="215738"/>
            </a:xfrm>
            <a:prstGeom prst="rect">
              <a:avLst/>
            </a:prstGeom>
          </p:spPr>
        </p:pic>
        <p:sp>
          <p:nvSpPr>
            <p:cNvPr id="41" name="矩形 40"/>
            <p:cNvSpPr/>
            <p:nvPr/>
          </p:nvSpPr>
          <p:spPr>
            <a:xfrm>
              <a:off x="213023" y="4803692"/>
              <a:ext cx="974601" cy="1569660"/>
            </a:xfrm>
            <a:prstGeom prst="rect">
              <a:avLst/>
            </a:prstGeom>
          </p:spPr>
          <p:txBody>
            <a:bodyPr wrap="squar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产业</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发展</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主攻方向</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534964" y="2677503"/>
            <a:ext cx="6264696" cy="1831617"/>
            <a:chOff x="1532424" y="2708920"/>
            <a:chExt cx="6264696" cy="1831617"/>
          </a:xfrm>
        </p:grpSpPr>
        <p:sp>
          <p:nvSpPr>
            <p:cNvPr id="4" name="圆角矩形 3"/>
            <p:cNvSpPr/>
            <p:nvPr/>
          </p:nvSpPr>
          <p:spPr>
            <a:xfrm>
              <a:off x="1532424" y="3175946"/>
              <a:ext cx="6264696" cy="824687"/>
            </a:xfrm>
            <a:prstGeom prst="roundRect">
              <a:avLst>
                <a:gd name="adj" fmla="val 10898"/>
              </a:avLst>
            </a:prstGeom>
            <a:solidFill>
              <a:srgbClr val="C00000"/>
            </a:solidFill>
            <a:ln w="25400">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安全可控的云计算和大数据产业生态</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2481438" y="2708920"/>
              <a:ext cx="4392278" cy="343834"/>
              <a:chOff x="2166609" y="2795098"/>
              <a:chExt cx="5151362" cy="343834"/>
            </a:xfrm>
          </p:grpSpPr>
          <p:sp>
            <p:nvSpPr>
              <p:cNvPr id="42" name="上箭头 12"/>
              <p:cNvSpPr/>
              <p:nvPr/>
            </p:nvSpPr>
            <p:spPr>
              <a:xfrm rot="10800000">
                <a:off x="4176570" y="2797861"/>
                <a:ext cx="1102282"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4" name="上箭头 12"/>
              <p:cNvSpPr/>
              <p:nvPr/>
            </p:nvSpPr>
            <p:spPr>
              <a:xfrm rot="10800000">
                <a:off x="6215689" y="2795098"/>
                <a:ext cx="1102282"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5" name="上箭头 12"/>
              <p:cNvSpPr/>
              <p:nvPr/>
            </p:nvSpPr>
            <p:spPr>
              <a:xfrm rot="10800000">
                <a:off x="2166609" y="2801699"/>
                <a:ext cx="1102283"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2481228" y="4202145"/>
              <a:ext cx="4392278" cy="338392"/>
              <a:chOff x="2166609" y="4312109"/>
              <a:chExt cx="5151362" cy="338392"/>
            </a:xfrm>
          </p:grpSpPr>
          <p:sp>
            <p:nvSpPr>
              <p:cNvPr id="43" name="上箭头 12"/>
              <p:cNvSpPr/>
              <p:nvPr/>
            </p:nvSpPr>
            <p:spPr>
              <a:xfrm rot="10800000" flipV="1">
                <a:off x="4182576" y="4312109"/>
                <a:ext cx="1102282"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6" name="上箭头 12"/>
              <p:cNvSpPr/>
              <p:nvPr/>
            </p:nvSpPr>
            <p:spPr>
              <a:xfrm rot="10800000" flipV="1">
                <a:off x="6215689" y="4312109"/>
                <a:ext cx="1102282"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7" name="上箭头 12"/>
              <p:cNvSpPr/>
              <p:nvPr/>
            </p:nvSpPr>
            <p:spPr>
              <a:xfrm rot="10800000" flipV="1">
                <a:off x="2166609" y="4313268"/>
                <a:ext cx="1102283" cy="337233"/>
              </a:xfrm>
              <a:prstGeom prst="upArrow">
                <a:avLst/>
              </a:prstGeom>
              <a:solidFill>
                <a:srgbClr val="C00000"/>
              </a:solid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sp>
        <p:nvSpPr>
          <p:cNvPr id="67" name="文本框 66"/>
          <p:cNvSpPr txBox="1"/>
          <p:nvPr/>
        </p:nvSpPr>
        <p:spPr>
          <a:xfrm>
            <a:off x="3195400" y="1418525"/>
            <a:ext cx="1448608" cy="801326"/>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defPPr>
              <a:defRPr lang="en-US"/>
            </a:defPPr>
            <a:lvl1pPr>
              <a:defRPr sz="1400" b="1">
                <a:solidFill>
                  <a:srgbClr val="C00000"/>
                </a:solidFill>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dirty="0"/>
              <a:t>国家大数据战略</a:t>
            </a:r>
            <a:endParaRPr lang="en-US" altLang="zh-CN" dirty="0"/>
          </a:p>
          <a:p>
            <a:pPr algn="ctr"/>
            <a:r>
              <a:rPr lang="zh-CN" altLang="en-US" dirty="0"/>
              <a:t>“十三五”</a:t>
            </a:r>
            <a:endParaRPr lang="en-US" altLang="zh-CN" dirty="0"/>
          </a:p>
          <a:p>
            <a:pPr algn="ctr"/>
            <a:r>
              <a:rPr lang="zh-CN" altLang="en-US" dirty="0"/>
              <a:t>十四大战略</a:t>
            </a:r>
            <a:endParaRPr lang="zh-CN" altLang="en-US" dirty="0"/>
          </a:p>
        </p:txBody>
      </p:sp>
      <p:sp>
        <p:nvSpPr>
          <p:cNvPr id="33" name="矩形 32"/>
          <p:cNvSpPr/>
          <p:nvPr/>
        </p:nvSpPr>
        <p:spPr>
          <a:xfrm>
            <a:off x="213023" y="832733"/>
            <a:ext cx="974601" cy="1569660"/>
          </a:xfrm>
          <a:prstGeom prst="rect">
            <a:avLst/>
          </a:prstGeom>
        </p:spPr>
        <p:txBody>
          <a:bodyPr wrap="squar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国家</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创新</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战略</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重点</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195400" y="941080"/>
            <a:ext cx="5619914" cy="360199"/>
            <a:chOff x="1451075" y="941080"/>
            <a:chExt cx="6654025" cy="360199"/>
          </a:xfrm>
        </p:grpSpPr>
        <p:sp>
          <p:nvSpPr>
            <p:cNvPr id="36" name="圆角矩形 35"/>
            <p:cNvSpPr/>
            <p:nvPr/>
          </p:nvSpPr>
          <p:spPr>
            <a:xfrm>
              <a:off x="1451075" y="941080"/>
              <a:ext cx="1968797" cy="347652"/>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2020</a:t>
              </a:r>
              <a:r>
                <a:rPr lang="zh-CN" altLang="en-US" sz="1200" b="1" dirty="0">
                  <a:solidFill>
                    <a:schemeClr val="bg1"/>
                  </a:solidFill>
                  <a:latin typeface="微软雅黑" panose="020B0503020204020204" pitchFamily="34" charset="-122"/>
                  <a:ea typeface="微软雅黑" panose="020B0503020204020204" pitchFamily="34" charset="-122"/>
                </a:rPr>
                <a:t>年创新型国家行列</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3707904" y="946477"/>
              <a:ext cx="1991110" cy="347652"/>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2030</a:t>
              </a:r>
              <a:r>
                <a:rPr lang="zh-CN" altLang="en-US" sz="1200" b="1" dirty="0">
                  <a:solidFill>
                    <a:schemeClr val="bg1"/>
                  </a:solidFill>
                  <a:latin typeface="微软雅黑" panose="020B0503020204020204" pitchFamily="34" charset="-122"/>
                  <a:ea typeface="微软雅黑" panose="020B0503020204020204" pitchFamily="34" charset="-122"/>
                </a:rPr>
                <a:t>年创新型国家前列</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5975153" y="942066"/>
              <a:ext cx="2129947" cy="359213"/>
            </a:xfrm>
            <a:prstGeom prst="roundRect">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2050</a:t>
              </a:r>
              <a:r>
                <a:rPr lang="zh-CN" altLang="en-US" sz="1200" b="1" dirty="0">
                  <a:solidFill>
                    <a:schemeClr val="bg1"/>
                  </a:solidFill>
                  <a:latin typeface="微软雅黑" panose="020B0503020204020204" pitchFamily="34" charset="-122"/>
                  <a:ea typeface="微软雅黑" panose="020B0503020204020204" pitchFamily="34" charset="-122"/>
                </a:rPr>
                <a:t>年世界科技创新强国</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 name="右箭头 2"/>
            <p:cNvSpPr/>
            <p:nvPr/>
          </p:nvSpPr>
          <p:spPr>
            <a:xfrm>
              <a:off x="3496060" y="1003674"/>
              <a:ext cx="144016" cy="235996"/>
            </a:xfrm>
            <a:prstGeom prst="rightArrow">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6" name="右箭头 65"/>
            <p:cNvSpPr/>
            <p:nvPr/>
          </p:nvSpPr>
          <p:spPr>
            <a:xfrm>
              <a:off x="5765075" y="996908"/>
              <a:ext cx="144016" cy="235996"/>
            </a:xfrm>
            <a:prstGeom prst="rightArrow">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a:blip r:embed="rId15"/>
          <a:stretch>
            <a:fillRect/>
          </a:stretch>
        </p:blipFill>
        <p:spPr>
          <a:xfrm>
            <a:off x="1360905" y="939412"/>
            <a:ext cx="1721875" cy="1304320"/>
          </a:xfrm>
          <a:prstGeom prst="rect">
            <a:avLst/>
          </a:prstGeom>
        </p:spPr>
      </p:pic>
      <p:sp>
        <p:nvSpPr>
          <p:cNvPr id="69" name="矩形 68"/>
          <p:cNvSpPr/>
          <p:nvPr/>
        </p:nvSpPr>
        <p:spPr>
          <a:xfrm>
            <a:off x="4932040" y="1464074"/>
            <a:ext cx="1441629" cy="311258"/>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zh-CN" altLang="en-US" sz="900" dirty="0">
                <a:solidFill>
                  <a:srgbClr val="C00000"/>
                </a:solidFill>
                <a:latin typeface="微软雅黑" panose="020B0503020204020204" pitchFamily="34" charset="-122"/>
                <a:ea typeface="微软雅黑" panose="020B0503020204020204" pitchFamily="34" charset="-122"/>
              </a:rPr>
              <a:t>国务院关于促进云计算</a:t>
            </a:r>
            <a:endParaRPr lang="en-US" altLang="zh-CN" sz="900" dirty="0">
              <a:solidFill>
                <a:srgbClr val="C00000"/>
              </a:solidFill>
              <a:latin typeface="微软雅黑" panose="020B0503020204020204" pitchFamily="34" charset="-122"/>
              <a:ea typeface="微软雅黑" panose="020B0503020204020204" pitchFamily="34" charset="-122"/>
            </a:endParaRPr>
          </a:p>
          <a:p>
            <a:pPr algn="ctr"/>
            <a:r>
              <a:rPr lang="zh-CN" altLang="en-US" sz="900" dirty="0">
                <a:solidFill>
                  <a:srgbClr val="C00000"/>
                </a:solidFill>
                <a:latin typeface="微软雅黑" panose="020B0503020204020204" pitchFamily="34" charset="-122"/>
                <a:ea typeface="微软雅黑" panose="020B0503020204020204" pitchFamily="34" charset="-122"/>
              </a:rPr>
              <a:t>创新发展培育信息产业</a:t>
            </a:r>
            <a:r>
              <a:rPr lang="en-US" altLang="zh-CN" sz="900" dirty="0">
                <a:solidFill>
                  <a:srgbClr val="C00000"/>
                </a:solidFill>
                <a:latin typeface="微软雅黑" panose="020B0503020204020204" pitchFamily="34" charset="-122"/>
                <a:ea typeface="微软雅黑" panose="020B0503020204020204" pitchFamily="34" charset="-122"/>
              </a:rPr>
              <a:t>…</a:t>
            </a:r>
            <a:endParaRPr lang="zh-CN" altLang="en-US" sz="900"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a:stCxn id="67" idx="3"/>
            <a:endCxn id="69" idx="1"/>
          </p:cNvCxnSpPr>
          <p:nvPr/>
        </p:nvCxnSpPr>
        <p:spPr>
          <a:xfrm flipV="1">
            <a:off x="4644008" y="1619703"/>
            <a:ext cx="288032" cy="199485"/>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72" name="直接连接符 71"/>
          <p:cNvCxnSpPr>
            <a:stCxn id="67" idx="3"/>
            <a:endCxn id="68" idx="1"/>
          </p:cNvCxnSpPr>
          <p:nvPr/>
        </p:nvCxnSpPr>
        <p:spPr>
          <a:xfrm>
            <a:off x="4644008" y="1819188"/>
            <a:ext cx="288032" cy="240133"/>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sp>
        <p:nvSpPr>
          <p:cNvPr id="57" name="矩形 56"/>
          <p:cNvSpPr/>
          <p:nvPr/>
        </p:nvSpPr>
        <p:spPr>
          <a:xfrm>
            <a:off x="6651222" y="1502174"/>
            <a:ext cx="1953225" cy="307678"/>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en-US" altLang="zh-CN" sz="900" dirty="0">
                <a:solidFill>
                  <a:srgbClr val="C00000"/>
                </a:solidFill>
                <a:latin typeface="微软雅黑" panose="020B0503020204020204" pitchFamily="34" charset="-122"/>
                <a:ea typeface="微软雅黑" panose="020B0503020204020204" pitchFamily="34" charset="-122"/>
              </a:rPr>
              <a:t>《</a:t>
            </a:r>
            <a:r>
              <a:rPr lang="zh-CN" altLang="en-US" sz="900" dirty="0">
                <a:solidFill>
                  <a:srgbClr val="C00000"/>
                </a:solidFill>
                <a:latin typeface="微软雅黑" panose="020B0503020204020204" pitchFamily="34" charset="-122"/>
                <a:ea typeface="微软雅黑" panose="020B0503020204020204" pitchFamily="34" charset="-122"/>
              </a:rPr>
              <a:t>工信部云计算发展三年行动计划</a:t>
            </a:r>
            <a:r>
              <a:rPr lang="en-US" altLang="zh-CN" sz="900" dirty="0">
                <a:solidFill>
                  <a:srgbClr val="C00000"/>
                </a:solidFill>
                <a:latin typeface="微软雅黑" panose="020B0503020204020204" pitchFamily="34" charset="-122"/>
                <a:ea typeface="微软雅黑" panose="020B0503020204020204" pitchFamily="34" charset="-122"/>
              </a:rPr>
              <a:t>》</a:t>
            </a:r>
            <a:endParaRPr lang="zh-CN" altLang="en-US" sz="900" dirty="0">
              <a:solidFill>
                <a:srgbClr val="C00000"/>
              </a:solidFill>
              <a:latin typeface="微软雅黑" panose="020B0503020204020204" pitchFamily="34" charset="-122"/>
              <a:ea typeface="微软雅黑" panose="020B0503020204020204" pitchFamily="34" charset="-122"/>
            </a:endParaRPr>
          </a:p>
        </p:txBody>
      </p:sp>
      <p:cxnSp>
        <p:nvCxnSpPr>
          <p:cNvPr id="62" name="直接连接符 61"/>
          <p:cNvCxnSpPr>
            <a:stCxn id="69" idx="3"/>
            <a:endCxn id="57" idx="1"/>
          </p:cNvCxnSpPr>
          <p:nvPr/>
        </p:nvCxnSpPr>
        <p:spPr>
          <a:xfrm>
            <a:off x="6373669" y="1619703"/>
            <a:ext cx="277553" cy="36310"/>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sp>
        <p:nvSpPr>
          <p:cNvPr id="65" name="矩形 64"/>
          <p:cNvSpPr/>
          <p:nvPr/>
        </p:nvSpPr>
        <p:spPr>
          <a:xfrm>
            <a:off x="6651222" y="1887183"/>
            <a:ext cx="1953225" cy="307678"/>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en-US" altLang="zh-CN" sz="900" dirty="0">
                <a:solidFill>
                  <a:srgbClr val="C00000"/>
                </a:solidFill>
                <a:latin typeface="微软雅黑" panose="020B0503020204020204" pitchFamily="34" charset="-122"/>
                <a:ea typeface="微软雅黑" panose="020B0503020204020204" pitchFamily="34" charset="-122"/>
              </a:rPr>
              <a:t>《</a:t>
            </a:r>
            <a:r>
              <a:rPr lang="zh-CN" altLang="en-US" sz="900" dirty="0">
                <a:solidFill>
                  <a:srgbClr val="C00000"/>
                </a:solidFill>
                <a:latin typeface="微软雅黑" panose="020B0503020204020204" pitchFamily="34" charset="-122"/>
                <a:ea typeface="微软雅黑" panose="020B0503020204020204" pitchFamily="34" charset="-122"/>
              </a:rPr>
              <a:t>科技部云计算和大数据重点专项</a:t>
            </a:r>
            <a:r>
              <a:rPr lang="en-US" altLang="zh-CN" sz="900" dirty="0">
                <a:solidFill>
                  <a:srgbClr val="C00000"/>
                </a:solidFill>
                <a:latin typeface="微软雅黑" panose="020B0503020204020204" pitchFamily="34" charset="-122"/>
                <a:ea typeface="微软雅黑" panose="020B0503020204020204" pitchFamily="34" charset="-122"/>
              </a:rPr>
              <a:t>》</a:t>
            </a:r>
            <a:endParaRPr lang="zh-CN" altLang="en-US" sz="900" dirty="0">
              <a:solidFill>
                <a:srgbClr val="C00000"/>
              </a:solidFill>
              <a:latin typeface="微软雅黑" panose="020B0503020204020204" pitchFamily="34" charset="-122"/>
              <a:ea typeface="微软雅黑" panose="020B0503020204020204" pitchFamily="34" charset="-122"/>
            </a:endParaRPr>
          </a:p>
        </p:txBody>
      </p:sp>
      <p:sp>
        <p:nvSpPr>
          <p:cNvPr id="68" name="矩形 67"/>
          <p:cNvSpPr/>
          <p:nvPr/>
        </p:nvSpPr>
        <p:spPr>
          <a:xfrm>
            <a:off x="4932040" y="1903692"/>
            <a:ext cx="1441629" cy="311258"/>
          </a:xfrm>
          <a:prstGeom prst="rect">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lIns="36000" rIns="36000" rtlCol="0" anchor="ctr"/>
          <a:lstStyle/>
          <a:p>
            <a:pPr algn="ctr"/>
            <a:r>
              <a:rPr lang="zh-CN" altLang="en-US" sz="900" dirty="0">
                <a:solidFill>
                  <a:srgbClr val="C00000"/>
                </a:solidFill>
                <a:latin typeface="微软雅黑" panose="020B0503020204020204" pitchFamily="34" charset="-122"/>
                <a:ea typeface="微软雅黑" panose="020B0503020204020204" pitchFamily="34" charset="-122"/>
              </a:rPr>
              <a:t>国务院新一代人工智能</a:t>
            </a:r>
            <a:endParaRPr lang="en-US" altLang="zh-CN" sz="900" dirty="0">
              <a:solidFill>
                <a:srgbClr val="C00000"/>
              </a:solidFill>
              <a:latin typeface="微软雅黑" panose="020B0503020204020204" pitchFamily="34" charset="-122"/>
              <a:ea typeface="微软雅黑" panose="020B0503020204020204" pitchFamily="34" charset="-122"/>
            </a:endParaRPr>
          </a:p>
          <a:p>
            <a:pPr algn="ctr"/>
            <a:r>
              <a:rPr lang="zh-CN" altLang="en-US" sz="900" dirty="0">
                <a:solidFill>
                  <a:srgbClr val="C00000"/>
                </a:solidFill>
                <a:latin typeface="微软雅黑" panose="020B0503020204020204" pitchFamily="34" charset="-122"/>
                <a:ea typeface="微软雅黑" panose="020B0503020204020204" pitchFamily="34" charset="-122"/>
              </a:rPr>
              <a:t>发展规划</a:t>
            </a:r>
            <a:endParaRPr lang="zh-CN" altLang="en-US" sz="900" dirty="0">
              <a:solidFill>
                <a:srgbClr val="C00000"/>
              </a:solidFill>
              <a:latin typeface="微软雅黑" panose="020B0503020204020204" pitchFamily="34" charset="-122"/>
              <a:ea typeface="微软雅黑" panose="020B0503020204020204" pitchFamily="34" charset="-122"/>
            </a:endParaRPr>
          </a:p>
        </p:txBody>
      </p:sp>
      <p:cxnSp>
        <p:nvCxnSpPr>
          <p:cNvPr id="71" name="直接连接符 70"/>
          <p:cNvCxnSpPr>
            <a:stCxn id="69" idx="3"/>
            <a:endCxn id="65" idx="1"/>
          </p:cNvCxnSpPr>
          <p:nvPr/>
        </p:nvCxnSpPr>
        <p:spPr>
          <a:xfrm>
            <a:off x="6373669" y="1619703"/>
            <a:ext cx="277553" cy="421319"/>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sp>
        <p:nvSpPr>
          <p:cNvPr id="22" name="文本框 21"/>
          <p:cNvSpPr txBox="1"/>
          <p:nvPr/>
        </p:nvSpPr>
        <p:spPr>
          <a:xfrm>
            <a:off x="5796136" y="6381328"/>
            <a:ext cx="267334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数据来自</a:t>
            </a:r>
            <a:r>
              <a:rPr lang="en-US" altLang="zh-CN" b="1" dirty="0">
                <a:solidFill>
                  <a:srgbClr val="C00000"/>
                </a:solidFill>
                <a:latin typeface="微软雅黑" panose="020B0503020204020204" pitchFamily="34" charset="-122"/>
                <a:ea typeface="微软雅黑" panose="020B0503020204020204" pitchFamily="34" charset="-122"/>
              </a:rPr>
              <a:t>Gartner</a:t>
            </a:r>
            <a:r>
              <a:rPr lang="zh-CN" altLang="en-US" b="1" dirty="0">
                <a:solidFill>
                  <a:srgbClr val="C00000"/>
                </a:solidFill>
                <a:latin typeface="微软雅黑" panose="020B0503020204020204" pitchFamily="34" charset="-122"/>
                <a:ea typeface="微软雅黑" panose="020B0503020204020204" pitchFamily="34" charset="-122"/>
              </a:rPr>
              <a:t>和赛迪</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右箭头 44"/>
          <p:cNvSpPr/>
          <p:nvPr/>
        </p:nvSpPr>
        <p:spPr>
          <a:xfrm>
            <a:off x="386275" y="4783925"/>
            <a:ext cx="785191" cy="249226"/>
          </a:xfrm>
          <a:prstGeom prst="rightArrow">
            <a:avLst>
              <a:gd name="adj1" fmla="val 23246"/>
              <a:gd name="adj2" fmla="val 0"/>
            </a:avLst>
          </a:prstGeom>
          <a:solidFill>
            <a:srgbClr val="C00000">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p:txBody>
          <a:bodyPr/>
          <a:lstStyle/>
          <a:p>
            <a:r>
              <a:rPr lang="zh-CN" altLang="en-US" dirty="0"/>
              <a:t>云计算和大数据开源社区生态系统</a:t>
            </a:r>
            <a:endParaRPr lang="zh-CN" altLang="en-US" dirty="0"/>
          </a:p>
        </p:txBody>
      </p:sp>
      <p:sp>
        <p:nvSpPr>
          <p:cNvPr id="3" name="椭圆 2"/>
          <p:cNvSpPr>
            <a:spLocks noChangeAspect="1"/>
          </p:cNvSpPr>
          <p:nvPr/>
        </p:nvSpPr>
        <p:spPr>
          <a:xfrm>
            <a:off x="890005" y="4626848"/>
            <a:ext cx="562923" cy="562923"/>
          </a:xfrm>
          <a:prstGeom prst="ellipse">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开源</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项目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1065" y="6237312"/>
            <a:ext cx="9143999" cy="265741"/>
          </a:xfrm>
          <a:prstGeom prst="rect">
            <a:avLst/>
          </a:prstGeom>
        </p:spPr>
        <p:txBody>
          <a:bodyPr wrap="square" anchor="ctr" anchorCtr="0">
            <a:no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技术和产业深度融合的生态发展模式</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171467" y="4101234"/>
            <a:ext cx="1299160" cy="1579269"/>
            <a:chOff x="1171467" y="4077072"/>
            <a:chExt cx="1299160" cy="1579269"/>
          </a:xfrm>
        </p:grpSpPr>
        <p:grpSp>
          <p:nvGrpSpPr>
            <p:cNvPr id="6" name="组合 5"/>
            <p:cNvGrpSpPr/>
            <p:nvPr/>
          </p:nvGrpSpPr>
          <p:grpSpPr>
            <a:xfrm>
              <a:off x="1452928" y="4605442"/>
              <a:ext cx="1017699" cy="562923"/>
              <a:chOff x="1452928" y="4605442"/>
              <a:chExt cx="1017699" cy="562923"/>
            </a:xfrm>
          </p:grpSpPr>
          <p:sp>
            <p:nvSpPr>
              <p:cNvPr id="49" name="椭圆 48"/>
              <p:cNvSpPr>
                <a:spLocks noChangeAspect="1"/>
              </p:cNvSpPr>
              <p:nvPr/>
            </p:nvSpPr>
            <p:spPr>
              <a:xfrm>
                <a:off x="1907704" y="4605442"/>
                <a:ext cx="562923" cy="562923"/>
              </a:xfrm>
              <a:prstGeom prst="ellipse">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开源</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社区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a:stCxn id="3" idx="6"/>
                <a:endCxn id="49" idx="2"/>
              </p:cNvCxnSpPr>
              <p:nvPr/>
            </p:nvCxnSpPr>
            <p:spPr>
              <a:xfrm flipV="1">
                <a:off x="1452928" y="4886904"/>
                <a:ext cx="454776" cy="69252"/>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grpSp>
        <p:grpSp>
          <p:nvGrpSpPr>
            <p:cNvPr id="4" name="组合 3"/>
            <p:cNvGrpSpPr/>
            <p:nvPr/>
          </p:nvGrpSpPr>
          <p:grpSpPr>
            <a:xfrm>
              <a:off x="1171467" y="4077072"/>
              <a:ext cx="1017699" cy="1579269"/>
              <a:chOff x="1171467" y="4077072"/>
              <a:chExt cx="1017699" cy="1579269"/>
            </a:xfrm>
          </p:grpSpPr>
          <p:sp>
            <p:nvSpPr>
              <p:cNvPr id="53" name="椭圆 52"/>
              <p:cNvSpPr>
                <a:spLocks noChangeAspect="1"/>
              </p:cNvSpPr>
              <p:nvPr/>
            </p:nvSpPr>
            <p:spPr>
              <a:xfrm>
                <a:off x="1342121" y="4077072"/>
                <a:ext cx="729430" cy="355133"/>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rgbClr val="C00000"/>
                    </a:solidFill>
                    <a:latin typeface="微软雅黑" panose="020B0503020204020204" pitchFamily="34" charset="-122"/>
                    <a:ea typeface="微软雅黑" panose="020B0503020204020204" pitchFamily="34" charset="-122"/>
                  </a:rPr>
                  <a:t>贡献者</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54" name="椭圆 53"/>
              <p:cNvSpPr>
                <a:spLocks noChangeAspect="1"/>
              </p:cNvSpPr>
              <p:nvPr/>
            </p:nvSpPr>
            <p:spPr>
              <a:xfrm>
                <a:off x="1342121" y="5301208"/>
                <a:ext cx="729430" cy="355133"/>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rgbClr val="C00000"/>
                    </a:solidFill>
                    <a:latin typeface="微软雅黑" panose="020B0503020204020204" pitchFamily="34" charset="-122"/>
                    <a:ea typeface="微软雅黑" panose="020B0503020204020204" pitchFamily="34" charset="-122"/>
                  </a:rPr>
                  <a:t>用户</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cxnSp>
            <p:nvCxnSpPr>
              <p:cNvPr id="64" name="直接连接符 63"/>
              <p:cNvCxnSpPr>
                <a:stCxn id="3" idx="0"/>
                <a:endCxn id="53" idx="3"/>
              </p:cNvCxnSpPr>
              <p:nvPr/>
            </p:nvCxnSpPr>
            <p:spPr>
              <a:xfrm flipV="1">
                <a:off x="1171467" y="4380197"/>
                <a:ext cx="277477" cy="294497"/>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68" name="直接连接符 67"/>
              <p:cNvCxnSpPr>
                <a:stCxn id="3" idx="4"/>
                <a:endCxn id="54" idx="1"/>
              </p:cNvCxnSpPr>
              <p:nvPr/>
            </p:nvCxnSpPr>
            <p:spPr>
              <a:xfrm>
                <a:off x="1171467" y="5237617"/>
                <a:ext cx="277477" cy="115599"/>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71" name="直接连接符 70"/>
              <p:cNvCxnSpPr>
                <a:stCxn id="49" idx="4"/>
                <a:endCxn id="54" idx="7"/>
              </p:cNvCxnSpPr>
              <p:nvPr/>
            </p:nvCxnSpPr>
            <p:spPr>
              <a:xfrm flipH="1">
                <a:off x="1964728" y="5168365"/>
                <a:ext cx="224438" cy="184851"/>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74" name="直接连接符 73"/>
              <p:cNvCxnSpPr>
                <a:stCxn id="49" idx="0"/>
                <a:endCxn id="53" idx="5"/>
              </p:cNvCxnSpPr>
              <p:nvPr/>
            </p:nvCxnSpPr>
            <p:spPr>
              <a:xfrm flipH="1" flipV="1">
                <a:off x="1964728" y="4380197"/>
                <a:ext cx="224438" cy="225245"/>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grpSp>
      </p:grpSp>
      <p:grpSp>
        <p:nvGrpSpPr>
          <p:cNvPr id="8" name="组合 7"/>
          <p:cNvGrpSpPr/>
          <p:nvPr/>
        </p:nvGrpSpPr>
        <p:grpSpPr>
          <a:xfrm>
            <a:off x="2189166" y="4064415"/>
            <a:ext cx="1292737" cy="1797301"/>
            <a:chOff x="2189166" y="4040253"/>
            <a:chExt cx="1292737" cy="1797301"/>
          </a:xfrm>
        </p:grpSpPr>
        <p:sp>
          <p:nvSpPr>
            <p:cNvPr id="55" name="椭圆 54"/>
            <p:cNvSpPr>
              <a:spLocks noChangeAspect="1"/>
            </p:cNvSpPr>
            <p:nvPr/>
          </p:nvSpPr>
          <p:spPr>
            <a:xfrm>
              <a:off x="2398619" y="4040253"/>
              <a:ext cx="729430" cy="355133"/>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rgbClr val="C00000"/>
                  </a:solidFill>
                  <a:latin typeface="微软雅黑" panose="020B0503020204020204" pitchFamily="34" charset="-122"/>
                  <a:ea typeface="微软雅黑" panose="020B0503020204020204" pitchFamily="34" charset="-122"/>
                </a:rPr>
                <a:t>企业</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56" name="椭圆 55"/>
            <p:cNvSpPr>
              <a:spLocks noChangeAspect="1"/>
            </p:cNvSpPr>
            <p:nvPr/>
          </p:nvSpPr>
          <p:spPr>
            <a:xfrm>
              <a:off x="2389269" y="5482421"/>
              <a:ext cx="729430" cy="355133"/>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rgbClr val="C00000"/>
                  </a:solidFill>
                  <a:latin typeface="微软雅黑" panose="020B0503020204020204" pitchFamily="34" charset="-122"/>
                  <a:ea typeface="微软雅黑" panose="020B0503020204020204" pitchFamily="34" charset="-122"/>
                </a:rPr>
                <a:t>科研院所</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cxnSp>
          <p:nvCxnSpPr>
            <p:cNvPr id="61" name="直接连接符 60"/>
            <p:cNvCxnSpPr>
              <a:stCxn id="49" idx="6"/>
              <a:endCxn id="135" idx="2"/>
            </p:cNvCxnSpPr>
            <p:nvPr/>
          </p:nvCxnSpPr>
          <p:spPr>
            <a:xfrm>
              <a:off x="2470627" y="4886904"/>
              <a:ext cx="1011276" cy="1761"/>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77" name="直接连接符 76"/>
            <p:cNvCxnSpPr>
              <a:stCxn id="49" idx="0"/>
              <a:endCxn id="55" idx="3"/>
            </p:cNvCxnSpPr>
            <p:nvPr/>
          </p:nvCxnSpPr>
          <p:spPr>
            <a:xfrm flipV="1">
              <a:off x="2189166" y="4343378"/>
              <a:ext cx="316276" cy="334072"/>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80" name="直接连接符 79"/>
            <p:cNvCxnSpPr>
              <a:stCxn id="49" idx="4"/>
              <a:endCxn id="56" idx="1"/>
            </p:cNvCxnSpPr>
            <p:nvPr/>
          </p:nvCxnSpPr>
          <p:spPr>
            <a:xfrm>
              <a:off x="2189166" y="5240373"/>
              <a:ext cx="306926" cy="294056"/>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83" name="直接连接符 82"/>
            <p:cNvCxnSpPr>
              <a:stCxn id="135" idx="2"/>
              <a:endCxn id="56" idx="7"/>
            </p:cNvCxnSpPr>
            <p:nvPr/>
          </p:nvCxnSpPr>
          <p:spPr>
            <a:xfrm flipH="1">
              <a:off x="3011876" y="4888665"/>
              <a:ext cx="470027" cy="645764"/>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86" name="直接连接符 85"/>
            <p:cNvCxnSpPr>
              <a:stCxn id="55" idx="5"/>
              <a:endCxn id="135" idx="2"/>
            </p:cNvCxnSpPr>
            <p:nvPr/>
          </p:nvCxnSpPr>
          <p:spPr>
            <a:xfrm>
              <a:off x="3021226" y="4343378"/>
              <a:ext cx="460677" cy="545287"/>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grpSp>
      <p:grpSp>
        <p:nvGrpSpPr>
          <p:cNvPr id="26" name="组合 25"/>
          <p:cNvGrpSpPr/>
          <p:nvPr/>
        </p:nvGrpSpPr>
        <p:grpSpPr>
          <a:xfrm>
            <a:off x="5365424" y="3789040"/>
            <a:ext cx="3167016" cy="2247543"/>
            <a:chOff x="5365424" y="3764878"/>
            <a:chExt cx="3167016" cy="2247543"/>
          </a:xfrm>
        </p:grpSpPr>
        <p:sp>
          <p:nvSpPr>
            <p:cNvPr id="123" name="右箭头 44"/>
            <p:cNvSpPr/>
            <p:nvPr/>
          </p:nvSpPr>
          <p:spPr>
            <a:xfrm>
              <a:off x="5652120" y="4761233"/>
              <a:ext cx="2880320" cy="249226"/>
            </a:xfrm>
            <a:prstGeom prst="rightArrow">
              <a:avLst>
                <a:gd name="adj1" fmla="val 23246"/>
                <a:gd name="adj2" fmla="val 50000"/>
              </a:avLst>
            </a:prstGeom>
            <a:solidFill>
              <a:srgbClr val="C00000">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椭圆 56"/>
            <p:cNvSpPr>
              <a:spLocks noChangeAspect="1"/>
            </p:cNvSpPr>
            <p:nvPr/>
          </p:nvSpPr>
          <p:spPr>
            <a:xfrm>
              <a:off x="5585047" y="5732134"/>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捐赠者</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58" name="椭圆 57"/>
            <p:cNvSpPr>
              <a:spLocks noChangeAspect="1"/>
            </p:cNvSpPr>
            <p:nvPr/>
          </p:nvSpPr>
          <p:spPr>
            <a:xfrm>
              <a:off x="6321398" y="5097324"/>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产业媒体</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59" name="椭圆 58"/>
            <p:cNvSpPr>
              <a:spLocks noChangeAspect="1"/>
            </p:cNvSpPr>
            <p:nvPr/>
          </p:nvSpPr>
          <p:spPr>
            <a:xfrm>
              <a:off x="6057559" y="4071960"/>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渠道商</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89" name="椭圆 88"/>
            <p:cNvSpPr>
              <a:spLocks noChangeAspect="1"/>
            </p:cNvSpPr>
            <p:nvPr/>
          </p:nvSpPr>
          <p:spPr>
            <a:xfrm>
              <a:off x="5580112" y="3764878"/>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集成商</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99" name="椭圆 98"/>
            <p:cNvSpPr>
              <a:spLocks noChangeAspect="1"/>
            </p:cNvSpPr>
            <p:nvPr/>
          </p:nvSpPr>
          <p:spPr>
            <a:xfrm>
              <a:off x="6060494" y="5445224"/>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900" b="1" dirty="0">
                  <a:solidFill>
                    <a:srgbClr val="C00000"/>
                  </a:solidFill>
                  <a:latin typeface="微软雅黑" panose="020B0503020204020204" pitchFamily="34" charset="-122"/>
                  <a:ea typeface="微软雅黑" panose="020B0503020204020204" pitchFamily="34" charset="-122"/>
                </a:rPr>
                <a:t>学术媒体</a:t>
              </a:r>
              <a:endParaRPr lang="zh-CN" altLang="en-US" sz="900" b="1" dirty="0">
                <a:solidFill>
                  <a:srgbClr val="C00000"/>
                </a:solidFill>
                <a:latin typeface="微软雅黑" panose="020B0503020204020204" pitchFamily="34" charset="-122"/>
                <a:ea typeface="微软雅黑" panose="020B0503020204020204" pitchFamily="34" charset="-122"/>
              </a:endParaRPr>
            </a:p>
          </p:txBody>
        </p:sp>
        <p:cxnSp>
          <p:nvCxnSpPr>
            <p:cNvPr id="102" name="直接连接符 101"/>
            <p:cNvCxnSpPr>
              <a:stCxn id="135" idx="7"/>
              <a:endCxn id="59" idx="2"/>
            </p:cNvCxnSpPr>
            <p:nvPr/>
          </p:nvCxnSpPr>
          <p:spPr>
            <a:xfrm flipV="1">
              <a:off x="5365424" y="4212104"/>
              <a:ext cx="692135" cy="30629"/>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108" name="直接连接符 107"/>
            <p:cNvCxnSpPr>
              <a:stCxn id="135" idx="6"/>
              <a:endCxn id="58" idx="2"/>
            </p:cNvCxnSpPr>
            <p:nvPr/>
          </p:nvCxnSpPr>
          <p:spPr>
            <a:xfrm>
              <a:off x="5688585" y="4888665"/>
              <a:ext cx="632813" cy="348803"/>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113" name="直接连接符 112"/>
            <p:cNvCxnSpPr>
              <a:stCxn id="135" idx="7"/>
              <a:endCxn id="89" idx="3"/>
            </p:cNvCxnSpPr>
            <p:nvPr/>
          </p:nvCxnSpPr>
          <p:spPr>
            <a:xfrm flipV="1">
              <a:off x="5365424" y="4004118"/>
              <a:ext cx="314508" cy="238615"/>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sp>
          <p:nvSpPr>
            <p:cNvPr id="117" name="椭圆 116"/>
            <p:cNvSpPr>
              <a:spLocks noChangeAspect="1"/>
            </p:cNvSpPr>
            <p:nvPr/>
          </p:nvSpPr>
          <p:spPr>
            <a:xfrm>
              <a:off x="6324385" y="4394402"/>
              <a:ext cx="681615" cy="280287"/>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政府</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cxnSp>
          <p:nvCxnSpPr>
            <p:cNvPr id="118" name="直接连接符 117"/>
            <p:cNvCxnSpPr>
              <a:stCxn id="135" idx="5"/>
              <a:endCxn id="99" idx="2"/>
            </p:cNvCxnSpPr>
            <p:nvPr/>
          </p:nvCxnSpPr>
          <p:spPr>
            <a:xfrm>
              <a:off x="5365424" y="5534597"/>
              <a:ext cx="695070" cy="50771"/>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sp>
          <p:nvSpPr>
            <p:cNvPr id="124" name="矩形 123"/>
            <p:cNvSpPr/>
            <p:nvPr/>
          </p:nvSpPr>
          <p:spPr>
            <a:xfrm>
              <a:off x="7008366" y="4604878"/>
              <a:ext cx="1415772" cy="276999"/>
            </a:xfrm>
            <a:prstGeom prst="rect">
              <a:avLst/>
            </a:prstGeom>
          </p:spPr>
          <p:txBody>
            <a:bodyPr wrap="none">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生态系统持续发展</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131" name="直接连接符 130"/>
            <p:cNvCxnSpPr>
              <a:stCxn id="135" idx="6"/>
              <a:endCxn id="117" idx="2"/>
            </p:cNvCxnSpPr>
            <p:nvPr/>
          </p:nvCxnSpPr>
          <p:spPr>
            <a:xfrm flipV="1">
              <a:off x="5688585" y="4534546"/>
              <a:ext cx="635800" cy="354119"/>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145" name="直接连接符 144"/>
            <p:cNvCxnSpPr>
              <a:stCxn id="57" idx="1"/>
              <a:endCxn id="135" idx="5"/>
            </p:cNvCxnSpPr>
            <p:nvPr/>
          </p:nvCxnSpPr>
          <p:spPr>
            <a:xfrm flipH="1" flipV="1">
              <a:off x="5365424" y="5534597"/>
              <a:ext cx="319443" cy="238584"/>
            </a:xfrm>
            <a:prstGeom prst="lin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cxnSp>
      </p:grpSp>
      <p:grpSp>
        <p:nvGrpSpPr>
          <p:cNvPr id="94" name="组合 93"/>
          <p:cNvGrpSpPr/>
          <p:nvPr/>
        </p:nvGrpSpPr>
        <p:grpSpPr>
          <a:xfrm>
            <a:off x="3481903" y="3999341"/>
            <a:ext cx="2206682" cy="1826972"/>
            <a:chOff x="3481903" y="3855325"/>
            <a:chExt cx="2206682" cy="1826972"/>
          </a:xfrm>
        </p:grpSpPr>
        <p:sp>
          <p:nvSpPr>
            <p:cNvPr id="135" name="椭圆 134"/>
            <p:cNvSpPr>
              <a:spLocks noChangeAspect="1"/>
            </p:cNvSpPr>
            <p:nvPr/>
          </p:nvSpPr>
          <p:spPr>
            <a:xfrm>
              <a:off x="3481903" y="3855325"/>
              <a:ext cx="2206682" cy="1826972"/>
            </a:xfrm>
            <a:prstGeom prst="ellipse">
              <a:avLst/>
            </a:prstGeom>
            <a:solidFill>
              <a:schemeClr val="bg1"/>
            </a:solidFill>
            <a:ln w="19050">
              <a:solidFill>
                <a:srgbClr val="C00000"/>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6" name="上弧形箭头 65"/>
            <p:cNvSpPr/>
            <p:nvPr/>
          </p:nvSpPr>
          <p:spPr>
            <a:xfrm>
              <a:off x="4231358" y="4098259"/>
              <a:ext cx="768817" cy="313453"/>
            </a:xfrm>
            <a:prstGeom prst="curvedDownArrow">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90" name="上弧形箭头 89"/>
            <p:cNvSpPr/>
            <p:nvPr/>
          </p:nvSpPr>
          <p:spPr>
            <a:xfrm flipH="1" flipV="1">
              <a:off x="4202204" y="5099041"/>
              <a:ext cx="768817" cy="313453"/>
            </a:xfrm>
            <a:prstGeom prst="curvedDownArrow">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000" b="1" dirty="0">
                <a:solidFill>
                  <a:srgbClr val="C00000"/>
                </a:solidFill>
                <a:latin typeface="微软雅黑" panose="020B0503020204020204" pitchFamily="34" charset="-122"/>
                <a:ea typeface="微软雅黑" panose="020B0503020204020204" pitchFamily="34" charset="-122"/>
              </a:endParaRPr>
            </a:p>
          </p:txBody>
        </p:sp>
        <p:sp>
          <p:nvSpPr>
            <p:cNvPr id="107" name="椭圆 106"/>
            <p:cNvSpPr>
              <a:spLocks noChangeAspect="1"/>
            </p:cNvSpPr>
            <p:nvPr/>
          </p:nvSpPr>
          <p:spPr>
            <a:xfrm>
              <a:off x="3783318" y="4482544"/>
              <a:ext cx="562923" cy="562923"/>
            </a:xfrm>
            <a:prstGeom prst="ellipse">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开源</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组织</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9" name="椭圆 108"/>
            <p:cNvSpPr>
              <a:spLocks noChangeAspect="1"/>
            </p:cNvSpPr>
            <p:nvPr/>
          </p:nvSpPr>
          <p:spPr>
            <a:xfrm>
              <a:off x="4878470" y="4482544"/>
              <a:ext cx="562923" cy="562923"/>
            </a:xfrm>
            <a:prstGeom prst="ellipse">
              <a:avLst/>
            </a:prstGeom>
            <a:solidFill>
              <a:srgbClr val="C00000"/>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产业</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联盟</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
        <p:nvSpPr>
          <p:cNvPr id="24" name="圆角矩形 4"/>
          <p:cNvSpPr/>
          <p:nvPr/>
        </p:nvSpPr>
        <p:spPr>
          <a:xfrm>
            <a:off x="0" y="3131232"/>
            <a:ext cx="9144000" cy="506144"/>
          </a:xfrm>
          <a:prstGeom prst="roundRect">
            <a:avLst>
              <a:gd name="adj" fmla="val 0"/>
            </a:avLst>
          </a:prstGeom>
          <a:gradFill>
            <a:gsLst>
              <a:gs pos="0">
                <a:schemeClr val="accent1">
                  <a:lumMod val="5000"/>
                  <a:lumOff val="95000"/>
                </a:schemeClr>
              </a:gs>
              <a:gs pos="100000">
                <a:srgbClr val="CCFFCC"/>
              </a:gs>
            </a:gsLst>
            <a:lin ang="5400000" scaled="1"/>
          </a:gra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0" y="908720"/>
            <a:ext cx="9143999" cy="265741"/>
          </a:xfrm>
          <a:prstGeom prst="rect">
            <a:avLst/>
          </a:prstGeom>
        </p:spPr>
        <p:txBody>
          <a:bodyPr wrap="square" anchor="ctr" anchorCtr="0">
            <a:noAutofit/>
          </a:bodyPr>
          <a:lstStyle/>
          <a:p>
            <a:pPr algn="ctr"/>
            <a:r>
              <a:rPr lang="zh-CN" altLang="en-US" sz="2800" b="1" dirty="0">
                <a:solidFill>
                  <a:srgbClr val="008000"/>
                </a:solidFill>
                <a:latin typeface="微软雅黑" panose="020B0503020204020204" pitchFamily="34" charset="-122"/>
                <a:ea typeface="微软雅黑" panose="020B0503020204020204" pitchFamily="34" charset="-122"/>
              </a:rPr>
              <a:t>软件和硬件深度融合的技术发展模式</a:t>
            </a:r>
            <a:endParaRPr lang="zh-CN" altLang="en-US" sz="2800" b="1" dirty="0">
              <a:solidFill>
                <a:srgbClr val="008000"/>
              </a:solidFill>
              <a:latin typeface="微软雅黑" panose="020B0503020204020204" pitchFamily="34" charset="-122"/>
              <a:ea typeface="微软雅黑" panose="020B0503020204020204" pitchFamily="34" charset="-122"/>
            </a:endParaRPr>
          </a:p>
        </p:txBody>
      </p:sp>
      <p:sp>
        <p:nvSpPr>
          <p:cNvPr id="28" name="矩形 27"/>
          <p:cNvSpPr/>
          <p:nvPr/>
        </p:nvSpPr>
        <p:spPr>
          <a:xfrm>
            <a:off x="527006" y="3111351"/>
            <a:ext cx="800219" cy="461665"/>
          </a:xfrm>
          <a:prstGeom prst="rect">
            <a:avLst/>
          </a:prstGeom>
          <a:noFill/>
        </p:spPr>
        <p:txBody>
          <a:bodyPr wrap="none">
            <a:spAutoFit/>
          </a:bodyPr>
          <a:lstStyle/>
          <a:p>
            <a:pPr algn="ctr"/>
            <a:r>
              <a:rPr lang="en-US" altLang="zh-CN" sz="1200" b="1" dirty="0">
                <a:solidFill>
                  <a:srgbClr val="008000"/>
                </a:solidFill>
                <a:latin typeface="微软雅黑" panose="020B0503020204020204" pitchFamily="34" charset="-122"/>
                <a:ea typeface="微软雅黑" panose="020B0503020204020204" pitchFamily="34" charset="-122"/>
              </a:rPr>
              <a:t>ARM</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sp>
        <p:nvSpPr>
          <p:cNvPr id="29" name="矩形 28"/>
          <p:cNvSpPr/>
          <p:nvPr/>
        </p:nvSpPr>
        <p:spPr>
          <a:xfrm>
            <a:off x="1959000" y="3111351"/>
            <a:ext cx="800219" cy="461665"/>
          </a:xfrm>
          <a:prstGeom prst="rect">
            <a:avLst/>
          </a:prstGeom>
          <a:noFill/>
        </p:spPr>
        <p:txBody>
          <a:bodyPr wrap="none">
            <a:spAutoFit/>
          </a:bodyPr>
          <a:lstStyle/>
          <a:p>
            <a:pPr algn="ctr"/>
            <a:r>
              <a:rPr lang="en-US" altLang="zh-CN" sz="1200" b="1" dirty="0">
                <a:solidFill>
                  <a:srgbClr val="008000"/>
                </a:solidFill>
                <a:latin typeface="微软雅黑" panose="020B0503020204020204" pitchFamily="34" charset="-122"/>
                <a:ea typeface="微软雅黑" panose="020B0503020204020204" pitchFamily="34" charset="-122"/>
              </a:rPr>
              <a:t>Linux</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sp>
        <p:nvSpPr>
          <p:cNvPr id="30" name="矩形 29"/>
          <p:cNvSpPr/>
          <p:nvPr/>
        </p:nvSpPr>
        <p:spPr>
          <a:xfrm>
            <a:off x="3358271" y="3109515"/>
            <a:ext cx="1015534" cy="461665"/>
          </a:xfrm>
          <a:prstGeom prst="rect">
            <a:avLst/>
          </a:prstGeom>
          <a:noFill/>
        </p:spPr>
        <p:txBody>
          <a:bodyPr wrap="none">
            <a:spAutoFit/>
          </a:bodyPr>
          <a:lstStyle/>
          <a:p>
            <a:pPr algn="ctr"/>
            <a:r>
              <a:rPr lang="en-US" altLang="zh-CN" sz="1200" b="1" dirty="0" err="1">
                <a:solidFill>
                  <a:srgbClr val="008000"/>
                </a:solidFill>
                <a:latin typeface="微软雅黑" panose="020B0503020204020204" pitchFamily="34" charset="-122"/>
                <a:ea typeface="微软雅黑" panose="020B0503020204020204" pitchFamily="34" charset="-122"/>
              </a:rPr>
              <a:t>OpenStack</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sp>
        <p:nvSpPr>
          <p:cNvPr id="31" name="矩形 30"/>
          <p:cNvSpPr/>
          <p:nvPr/>
        </p:nvSpPr>
        <p:spPr>
          <a:xfrm>
            <a:off x="4868009" y="3109042"/>
            <a:ext cx="800219" cy="461665"/>
          </a:xfrm>
          <a:prstGeom prst="rect">
            <a:avLst/>
          </a:prstGeom>
          <a:noFill/>
        </p:spPr>
        <p:txBody>
          <a:bodyPr wrap="none">
            <a:spAutoFit/>
          </a:bodyPr>
          <a:lstStyle/>
          <a:p>
            <a:pPr algn="ctr"/>
            <a:r>
              <a:rPr lang="en-US" altLang="zh-CN" sz="1200" b="1" dirty="0">
                <a:solidFill>
                  <a:srgbClr val="008000"/>
                </a:solidFill>
                <a:latin typeface="微软雅黑" panose="020B0503020204020204" pitchFamily="34" charset="-122"/>
                <a:ea typeface="微软雅黑" panose="020B0503020204020204" pitchFamily="34" charset="-122"/>
              </a:rPr>
              <a:t>Spark</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sp>
        <p:nvSpPr>
          <p:cNvPr id="32" name="矩形 31"/>
          <p:cNvSpPr/>
          <p:nvPr/>
        </p:nvSpPr>
        <p:spPr>
          <a:xfrm>
            <a:off x="6181793" y="3108365"/>
            <a:ext cx="800219" cy="461665"/>
          </a:xfrm>
          <a:prstGeom prst="rect">
            <a:avLst/>
          </a:prstGeom>
          <a:noFill/>
        </p:spPr>
        <p:txBody>
          <a:bodyPr wrap="none">
            <a:spAutoFit/>
          </a:bodyPr>
          <a:lstStyle/>
          <a:p>
            <a:pPr algn="ctr"/>
            <a:r>
              <a:rPr lang="en-US" altLang="zh-CN" sz="1200" b="1" dirty="0" err="1">
                <a:solidFill>
                  <a:srgbClr val="008000"/>
                </a:solidFill>
                <a:latin typeface="微软雅黑" panose="020B0503020204020204" pitchFamily="34" charset="-122"/>
                <a:ea typeface="微软雅黑" panose="020B0503020204020204" pitchFamily="34" charset="-122"/>
              </a:rPr>
              <a:t>Docker</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sp>
        <p:nvSpPr>
          <p:cNvPr id="33" name="矩形 32"/>
          <p:cNvSpPr/>
          <p:nvPr/>
        </p:nvSpPr>
        <p:spPr>
          <a:xfrm>
            <a:off x="7616350" y="3108365"/>
            <a:ext cx="800219" cy="461665"/>
          </a:xfrm>
          <a:prstGeom prst="rect">
            <a:avLst/>
          </a:prstGeom>
          <a:noFill/>
        </p:spPr>
        <p:txBody>
          <a:bodyPr wrap="none">
            <a:spAutoFit/>
          </a:bodyPr>
          <a:lstStyle/>
          <a:p>
            <a:pPr algn="ctr"/>
            <a:r>
              <a:rPr lang="en-US" altLang="zh-CN" sz="1200" b="1" dirty="0">
                <a:solidFill>
                  <a:srgbClr val="008000"/>
                </a:solidFill>
                <a:latin typeface="微软雅黑" panose="020B0503020204020204" pitchFamily="34" charset="-122"/>
                <a:ea typeface="微软雅黑" panose="020B0503020204020204" pitchFamily="34" charset="-122"/>
              </a:rPr>
              <a:t>Python</a:t>
            </a:r>
            <a:endParaRPr lang="en-US" altLang="zh-CN" sz="1200" b="1" dirty="0">
              <a:solidFill>
                <a:srgbClr val="008000"/>
              </a:solidFill>
              <a:latin typeface="微软雅黑" panose="020B0503020204020204" pitchFamily="34" charset="-122"/>
              <a:ea typeface="微软雅黑" panose="020B0503020204020204" pitchFamily="34" charset="-122"/>
            </a:endParaRPr>
          </a:p>
          <a:p>
            <a:pPr algn="ctr"/>
            <a:r>
              <a:rPr lang="zh-CN" altLang="en-US" sz="1200" b="1" dirty="0">
                <a:solidFill>
                  <a:srgbClr val="008000"/>
                </a:solidFill>
                <a:latin typeface="微软雅黑" panose="020B0503020204020204" pitchFamily="34" charset="-122"/>
                <a:ea typeface="微软雅黑" panose="020B0503020204020204" pitchFamily="34" charset="-122"/>
              </a:rPr>
              <a:t>开源生态</a:t>
            </a:r>
            <a:endParaRPr lang="zh-CN" altLang="en-US" sz="1200" b="1" dirty="0">
              <a:solidFill>
                <a:srgbClr val="008000"/>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a:stretch>
            <a:fillRect/>
          </a:stretch>
        </p:blipFill>
        <p:spPr>
          <a:xfrm>
            <a:off x="524428" y="2854875"/>
            <a:ext cx="780225" cy="255591"/>
          </a:xfrm>
          <a:prstGeom prst="rect">
            <a:avLst/>
          </a:prstGeom>
        </p:spPr>
      </p:pic>
      <p:pic>
        <p:nvPicPr>
          <p:cNvPr id="40" name="图片 39"/>
          <p:cNvPicPr>
            <a:picLocks noChangeAspect="1"/>
          </p:cNvPicPr>
          <p:nvPr/>
        </p:nvPicPr>
        <p:blipFill>
          <a:blip r:embed="rId2"/>
          <a:stretch>
            <a:fillRect/>
          </a:stretch>
        </p:blipFill>
        <p:spPr>
          <a:xfrm>
            <a:off x="1861115" y="2766486"/>
            <a:ext cx="949400" cy="359068"/>
          </a:xfrm>
          <a:prstGeom prst="rect">
            <a:avLst/>
          </a:prstGeom>
        </p:spPr>
      </p:pic>
      <p:pic>
        <p:nvPicPr>
          <p:cNvPr id="41" name="图片 40"/>
          <p:cNvPicPr>
            <a:picLocks noChangeAspect="1"/>
          </p:cNvPicPr>
          <p:nvPr/>
        </p:nvPicPr>
        <p:blipFill>
          <a:blip r:embed="rId3"/>
          <a:stretch>
            <a:fillRect/>
          </a:stretch>
        </p:blipFill>
        <p:spPr>
          <a:xfrm>
            <a:off x="3303919" y="2772618"/>
            <a:ext cx="1052057" cy="361476"/>
          </a:xfrm>
          <a:prstGeom prst="rect">
            <a:avLst/>
          </a:prstGeom>
        </p:spPr>
      </p:pic>
      <p:pic>
        <p:nvPicPr>
          <p:cNvPr id="42" name="图片 41"/>
          <p:cNvPicPr>
            <a:picLocks noChangeAspect="1"/>
          </p:cNvPicPr>
          <p:nvPr/>
        </p:nvPicPr>
        <p:blipFill>
          <a:blip r:embed="rId4"/>
          <a:stretch>
            <a:fillRect/>
          </a:stretch>
        </p:blipFill>
        <p:spPr>
          <a:xfrm>
            <a:off x="4860032" y="2712710"/>
            <a:ext cx="786011" cy="425985"/>
          </a:xfrm>
          <a:prstGeom prst="rect">
            <a:avLst/>
          </a:prstGeom>
        </p:spPr>
      </p:pic>
      <p:pic>
        <p:nvPicPr>
          <p:cNvPr id="43" name="图片 42"/>
          <p:cNvPicPr>
            <a:picLocks noChangeAspect="1"/>
          </p:cNvPicPr>
          <p:nvPr/>
        </p:nvPicPr>
        <p:blipFill>
          <a:blip r:embed="rId5"/>
          <a:stretch>
            <a:fillRect/>
          </a:stretch>
        </p:blipFill>
        <p:spPr>
          <a:xfrm>
            <a:off x="6202505" y="2762851"/>
            <a:ext cx="702088" cy="396097"/>
          </a:xfrm>
          <a:prstGeom prst="rect">
            <a:avLst/>
          </a:prstGeom>
        </p:spPr>
      </p:pic>
      <p:pic>
        <p:nvPicPr>
          <p:cNvPr id="44" name="图片 43"/>
          <p:cNvPicPr>
            <a:picLocks noChangeAspect="1"/>
          </p:cNvPicPr>
          <p:nvPr/>
        </p:nvPicPr>
        <p:blipFill>
          <a:blip r:embed="rId6"/>
          <a:stretch>
            <a:fillRect/>
          </a:stretch>
        </p:blipFill>
        <p:spPr>
          <a:xfrm>
            <a:off x="7444586" y="2754870"/>
            <a:ext cx="1077438" cy="363447"/>
          </a:xfrm>
          <a:prstGeom prst="rect">
            <a:avLst/>
          </a:prstGeom>
        </p:spPr>
      </p:pic>
      <p:grpSp>
        <p:nvGrpSpPr>
          <p:cNvPr id="9" name="组合 8"/>
          <p:cNvGrpSpPr/>
          <p:nvPr/>
        </p:nvGrpSpPr>
        <p:grpSpPr>
          <a:xfrm>
            <a:off x="395536" y="1426325"/>
            <a:ext cx="8332368" cy="1235214"/>
            <a:chOff x="395536" y="1162519"/>
            <a:chExt cx="8332368" cy="1355004"/>
          </a:xfrm>
        </p:grpSpPr>
        <p:sp>
          <p:nvSpPr>
            <p:cNvPr id="110" name="椭圆 4"/>
            <p:cNvSpPr/>
            <p:nvPr/>
          </p:nvSpPr>
          <p:spPr>
            <a:xfrm>
              <a:off x="1901700" y="1257244"/>
              <a:ext cx="6185617" cy="1161841"/>
            </a:xfrm>
            <a:custGeom>
              <a:avLst/>
              <a:gdLst>
                <a:gd name="connsiteX0" fmla="*/ 0 w 5055965"/>
                <a:gd name="connsiteY0" fmla="*/ 457200 h 914400"/>
                <a:gd name="connsiteX1" fmla="*/ 2527983 w 5055965"/>
                <a:gd name="connsiteY1" fmla="*/ 0 h 914400"/>
                <a:gd name="connsiteX2" fmla="*/ 5055966 w 5055965"/>
                <a:gd name="connsiteY2" fmla="*/ 457200 h 914400"/>
                <a:gd name="connsiteX3" fmla="*/ 2527983 w 5055965"/>
                <a:gd name="connsiteY3" fmla="*/ 914400 h 914400"/>
                <a:gd name="connsiteX4" fmla="*/ 0 w 5055965"/>
                <a:gd name="connsiteY4" fmla="*/ 457200 h 914400"/>
                <a:gd name="connsiteX0-1" fmla="*/ 0 w 5055966"/>
                <a:gd name="connsiteY0-2" fmla="*/ 559343 h 1016543"/>
                <a:gd name="connsiteX1-3" fmla="*/ 2527983 w 5055966"/>
                <a:gd name="connsiteY1-4" fmla="*/ 102143 h 1016543"/>
                <a:gd name="connsiteX2-5" fmla="*/ 5055966 w 5055966"/>
                <a:gd name="connsiteY2-6" fmla="*/ 559343 h 1016543"/>
                <a:gd name="connsiteX3-7" fmla="*/ 2527983 w 5055966"/>
                <a:gd name="connsiteY3-8" fmla="*/ 1016543 h 1016543"/>
                <a:gd name="connsiteX4-9" fmla="*/ 0 w 5055966"/>
                <a:gd name="connsiteY4-10" fmla="*/ 559343 h 1016543"/>
                <a:gd name="connsiteX0-11" fmla="*/ 0 w 5055966"/>
                <a:gd name="connsiteY0-12" fmla="*/ 498647 h 955847"/>
                <a:gd name="connsiteX1-13" fmla="*/ 2527983 w 5055966"/>
                <a:gd name="connsiteY1-14" fmla="*/ 41447 h 955847"/>
                <a:gd name="connsiteX2-15" fmla="*/ 5055966 w 5055966"/>
                <a:gd name="connsiteY2-16" fmla="*/ 498647 h 955847"/>
                <a:gd name="connsiteX3-17" fmla="*/ 2527983 w 5055966"/>
                <a:gd name="connsiteY3-18" fmla="*/ 955847 h 955847"/>
                <a:gd name="connsiteX4-19" fmla="*/ 0 w 5055966"/>
                <a:gd name="connsiteY4-20" fmla="*/ 498647 h 955847"/>
                <a:gd name="connsiteX0-21" fmla="*/ 9816 w 5065782"/>
                <a:gd name="connsiteY0-22" fmla="*/ 438150 h 895350"/>
                <a:gd name="connsiteX1-23" fmla="*/ 3344134 w 5065782"/>
                <a:gd name="connsiteY1-24" fmla="*/ 47452 h 895350"/>
                <a:gd name="connsiteX2-25" fmla="*/ 5065782 w 5065782"/>
                <a:gd name="connsiteY2-26" fmla="*/ 438150 h 895350"/>
                <a:gd name="connsiteX3-27" fmla="*/ 2537799 w 5065782"/>
                <a:gd name="connsiteY3-28" fmla="*/ 895350 h 895350"/>
                <a:gd name="connsiteX4-29" fmla="*/ 9816 w 5065782"/>
                <a:gd name="connsiteY4-30" fmla="*/ 438150 h 895350"/>
                <a:gd name="connsiteX0-31" fmla="*/ 10170 w 5066136"/>
                <a:gd name="connsiteY0-32" fmla="*/ 438150 h 917313"/>
                <a:gd name="connsiteX1-33" fmla="*/ 3344488 w 5066136"/>
                <a:gd name="connsiteY1-34" fmla="*/ 47452 h 917313"/>
                <a:gd name="connsiteX2-35" fmla="*/ 5066136 w 5066136"/>
                <a:gd name="connsiteY2-36" fmla="*/ 438150 h 917313"/>
                <a:gd name="connsiteX3-37" fmla="*/ 2538153 w 5066136"/>
                <a:gd name="connsiteY3-38" fmla="*/ 895350 h 917313"/>
                <a:gd name="connsiteX4-39" fmla="*/ 10170 w 5066136"/>
                <a:gd name="connsiteY4-40" fmla="*/ 438150 h 917313"/>
                <a:gd name="connsiteX0-41" fmla="*/ 0 w 5055966"/>
                <a:gd name="connsiteY0-42" fmla="*/ 438150 h 786974"/>
                <a:gd name="connsiteX1-43" fmla="*/ 3334318 w 5055966"/>
                <a:gd name="connsiteY1-44" fmla="*/ 47452 h 786974"/>
                <a:gd name="connsiteX2-45" fmla="*/ 5055966 w 5055966"/>
                <a:gd name="connsiteY2-46" fmla="*/ 438150 h 786974"/>
                <a:gd name="connsiteX3-47" fmla="*/ 3334317 w 5055966"/>
                <a:gd name="connsiteY3-48" fmla="*/ 754033 h 786974"/>
                <a:gd name="connsiteX4-49" fmla="*/ 0 w 5055966"/>
                <a:gd name="connsiteY4-50" fmla="*/ 438150 h 786974"/>
                <a:gd name="connsiteX0-51" fmla="*/ 78 w 5056044"/>
                <a:gd name="connsiteY0-52" fmla="*/ 438150 h 816831"/>
                <a:gd name="connsiteX1-53" fmla="*/ 3334396 w 5056044"/>
                <a:gd name="connsiteY1-54" fmla="*/ 47452 h 816831"/>
                <a:gd name="connsiteX2-55" fmla="*/ 5056044 w 5056044"/>
                <a:gd name="connsiteY2-56" fmla="*/ 438150 h 816831"/>
                <a:gd name="connsiteX3-57" fmla="*/ 3251268 w 5056044"/>
                <a:gd name="connsiteY3-58" fmla="*/ 787284 h 816831"/>
                <a:gd name="connsiteX4-59" fmla="*/ 78 w 5056044"/>
                <a:gd name="connsiteY4-60" fmla="*/ 438150 h 816831"/>
                <a:gd name="connsiteX0-61" fmla="*/ 0 w 5055966"/>
                <a:gd name="connsiteY0-62" fmla="*/ 401236 h 779917"/>
                <a:gd name="connsiteX1-63" fmla="*/ 3251191 w 5055966"/>
                <a:gd name="connsiteY1-64" fmla="*/ 52101 h 779917"/>
                <a:gd name="connsiteX2-65" fmla="*/ 5055966 w 5055966"/>
                <a:gd name="connsiteY2-66" fmla="*/ 401236 h 779917"/>
                <a:gd name="connsiteX3-67" fmla="*/ 3251190 w 5055966"/>
                <a:gd name="connsiteY3-68" fmla="*/ 750370 h 779917"/>
                <a:gd name="connsiteX4-69" fmla="*/ 0 w 5055966"/>
                <a:gd name="connsiteY4-70" fmla="*/ 401236 h 779917"/>
                <a:gd name="connsiteX0-71" fmla="*/ 0 w 5055966"/>
                <a:gd name="connsiteY0-72" fmla="*/ 388145 h 766826"/>
                <a:gd name="connsiteX1-73" fmla="*/ 3251191 w 5055966"/>
                <a:gd name="connsiteY1-74" fmla="*/ 39010 h 766826"/>
                <a:gd name="connsiteX2-75" fmla="*/ 5055966 w 5055966"/>
                <a:gd name="connsiteY2-76" fmla="*/ 388145 h 766826"/>
                <a:gd name="connsiteX3-77" fmla="*/ 3251190 w 5055966"/>
                <a:gd name="connsiteY3-78" fmla="*/ 737279 h 766826"/>
                <a:gd name="connsiteX4-79" fmla="*/ 0 w 5055966"/>
                <a:gd name="connsiteY4-80" fmla="*/ 388145 h 766826"/>
                <a:gd name="connsiteX0-81" fmla="*/ 0 w 5055966"/>
                <a:gd name="connsiteY0-82" fmla="*/ 378511 h 757192"/>
                <a:gd name="connsiteX1-83" fmla="*/ 3251191 w 5055966"/>
                <a:gd name="connsiteY1-84" fmla="*/ 29376 h 757192"/>
                <a:gd name="connsiteX2-85" fmla="*/ 5055966 w 5055966"/>
                <a:gd name="connsiteY2-86" fmla="*/ 378511 h 757192"/>
                <a:gd name="connsiteX3-87" fmla="*/ 3251190 w 5055966"/>
                <a:gd name="connsiteY3-88" fmla="*/ 727645 h 757192"/>
                <a:gd name="connsiteX4-89" fmla="*/ 0 w 5055966"/>
                <a:gd name="connsiteY4-90" fmla="*/ 378511 h 757192"/>
                <a:gd name="connsiteX0-91" fmla="*/ 0 w 5055966"/>
                <a:gd name="connsiteY0-92" fmla="*/ 370372 h 749053"/>
                <a:gd name="connsiteX1-93" fmla="*/ 3251191 w 5055966"/>
                <a:gd name="connsiteY1-94" fmla="*/ 21237 h 749053"/>
                <a:gd name="connsiteX2-95" fmla="*/ 5055966 w 5055966"/>
                <a:gd name="connsiteY2-96" fmla="*/ 370372 h 749053"/>
                <a:gd name="connsiteX3-97" fmla="*/ 3251190 w 5055966"/>
                <a:gd name="connsiteY3-98" fmla="*/ 719506 h 749053"/>
                <a:gd name="connsiteX4-99" fmla="*/ 0 w 5055966"/>
                <a:gd name="connsiteY4-100" fmla="*/ 370372 h 7490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5966" h="749053">
                  <a:moveTo>
                    <a:pt x="0" y="370372"/>
                  </a:moveTo>
                  <a:cubicBezTo>
                    <a:pt x="0" y="253994"/>
                    <a:pt x="1967478" y="106355"/>
                    <a:pt x="3251191" y="21237"/>
                  </a:cubicBezTo>
                  <a:cubicBezTo>
                    <a:pt x="4534904" y="-63881"/>
                    <a:pt x="5055966" y="117867"/>
                    <a:pt x="5055966" y="370372"/>
                  </a:cubicBezTo>
                  <a:cubicBezTo>
                    <a:pt x="5055966" y="622877"/>
                    <a:pt x="4697233" y="827572"/>
                    <a:pt x="3251190" y="719506"/>
                  </a:cubicBezTo>
                  <a:cubicBezTo>
                    <a:pt x="1805147" y="611440"/>
                    <a:pt x="0" y="486750"/>
                    <a:pt x="0" y="370372"/>
                  </a:cubicBezTo>
                  <a:close/>
                </a:path>
              </a:pathLst>
            </a:custGeom>
            <a:solidFill>
              <a:srgbClr val="00B05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endParaRPr lang="zh-CN" altLang="en-US" b="1" dirty="0">
                <a:latin typeface="微软雅黑" panose="020B0503020204020204" pitchFamily="34" charset="-122"/>
                <a:ea typeface="微软雅黑" panose="020B0503020204020204" pitchFamily="34" charset="-122"/>
              </a:endParaRPr>
            </a:p>
          </p:txBody>
        </p:sp>
        <p:sp>
          <p:nvSpPr>
            <p:cNvPr id="10" name="椭圆 9"/>
            <p:cNvSpPr/>
            <p:nvPr/>
          </p:nvSpPr>
          <p:spPr>
            <a:xfrm>
              <a:off x="539551" y="1190387"/>
              <a:ext cx="2852203" cy="1218681"/>
            </a:xfrm>
            <a:prstGeom prst="ellipse">
              <a:avLst/>
            </a:prstGeom>
            <a:noFill/>
            <a:ln w="19050" cap="flat" cmpd="sng" algn="ctr">
              <a:solidFill>
                <a:schemeClr val="tx1">
                  <a:lumMod val="65000"/>
                  <a:lumOff val="35000"/>
                </a:scheme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552699" y="1446843"/>
              <a:ext cx="1334092" cy="797654"/>
            </a:xfrm>
            <a:prstGeom prst="rect">
              <a:avLst/>
            </a:prstGeom>
          </p:spPr>
          <p:txBody>
            <a:bodyPr wrap="square">
              <a:spAutoFit/>
            </a:bodyPr>
            <a:lstStyle/>
            <a:p>
              <a:pPr algn="ctr" fontAlgn="auto">
                <a:lnSpc>
                  <a:spcPts val="1100"/>
                </a:lnSpc>
                <a:spcBef>
                  <a:spcPts val="0"/>
                </a:spcBef>
                <a:spcAft>
                  <a:spcPts val="0"/>
                </a:spcAft>
              </a:pPr>
              <a:r>
                <a:rPr lang="zh-CN" altLang="en-US" sz="1050" b="1" dirty="0">
                  <a:solidFill>
                    <a:prstClr val="black"/>
                  </a:solidFill>
                  <a:latin typeface="微软雅黑" panose="020B0503020204020204" pitchFamily="34" charset="-122"/>
                  <a:ea typeface="微软雅黑" panose="020B0503020204020204" pitchFamily="34" charset="-122"/>
                </a:rPr>
                <a:t>器件</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fontAlgn="auto">
                <a:lnSpc>
                  <a:spcPts val="1100"/>
                </a:lnSpc>
                <a:spcBef>
                  <a:spcPts val="0"/>
                </a:spcBef>
                <a:spcAft>
                  <a:spcPts val="0"/>
                </a:spcAft>
              </a:pPr>
              <a:r>
                <a:rPr lang="en-US" altLang="zh-CN" sz="1050" b="1" dirty="0">
                  <a:solidFill>
                    <a:prstClr val="black"/>
                  </a:solidFill>
                  <a:latin typeface="微软雅黑" panose="020B0503020204020204" pitchFamily="34" charset="-122"/>
                  <a:ea typeface="微软雅黑" panose="020B0503020204020204" pitchFamily="34" charset="-122"/>
                </a:rPr>
                <a:t>+</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fontAlgn="auto">
                <a:lnSpc>
                  <a:spcPts val="1100"/>
                </a:lnSpc>
                <a:spcBef>
                  <a:spcPts val="0"/>
                </a:spcBef>
                <a:spcAft>
                  <a:spcPts val="0"/>
                </a:spcAft>
              </a:pPr>
              <a:r>
                <a:rPr lang="zh-CN" altLang="en-US" sz="1050" b="1" dirty="0">
                  <a:solidFill>
                    <a:prstClr val="black"/>
                  </a:solidFill>
                  <a:latin typeface="微软雅黑" panose="020B0503020204020204" pitchFamily="34" charset="-122"/>
                  <a:ea typeface="微软雅黑" panose="020B0503020204020204" pitchFamily="34" charset="-122"/>
                </a:rPr>
                <a:t>电路</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fontAlgn="auto">
                <a:lnSpc>
                  <a:spcPts val="1100"/>
                </a:lnSpc>
                <a:spcBef>
                  <a:spcPts val="0"/>
                </a:spcBef>
                <a:spcAft>
                  <a:spcPts val="0"/>
                </a:spcAft>
              </a:pPr>
              <a:r>
                <a:rPr lang="en-US" altLang="zh-CN" sz="1050" b="1" dirty="0">
                  <a:solidFill>
                    <a:prstClr val="black"/>
                  </a:solidFill>
                  <a:latin typeface="微软雅黑" panose="020B0503020204020204" pitchFamily="34" charset="-122"/>
                  <a:ea typeface="微软雅黑" panose="020B0503020204020204" pitchFamily="34" charset="-122"/>
                </a:rPr>
                <a:t>+</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fontAlgn="auto">
                <a:lnSpc>
                  <a:spcPts val="1100"/>
                </a:lnSpc>
                <a:spcBef>
                  <a:spcPts val="0"/>
                </a:spcBef>
                <a:spcAft>
                  <a:spcPts val="0"/>
                </a:spcAft>
              </a:pPr>
              <a:r>
                <a:rPr lang="zh-CN" altLang="en-US" sz="1050" b="1" dirty="0">
                  <a:solidFill>
                    <a:prstClr val="black"/>
                  </a:solidFill>
                  <a:latin typeface="微软雅黑" panose="020B0503020204020204" pitchFamily="34" charset="-122"/>
                  <a:ea typeface="微软雅黑" panose="020B0503020204020204" pitchFamily="34" charset="-122"/>
                </a:rPr>
                <a:t>材料</a:t>
              </a:r>
              <a:endParaRPr lang="zh-CN" altLang="en-US" sz="1050" b="1" dirty="0">
                <a:solidFill>
                  <a:prstClr val="black"/>
                </a:solidFill>
                <a:latin typeface="微软雅黑" panose="020B0503020204020204" pitchFamily="34" charset="-122"/>
                <a:ea typeface="微软雅黑" panose="020B0503020204020204" pitchFamily="34" charset="-122"/>
              </a:endParaRPr>
            </a:p>
          </p:txBody>
        </p:sp>
        <p:sp>
          <p:nvSpPr>
            <p:cNvPr id="16" name="右箭头 44"/>
            <p:cNvSpPr/>
            <p:nvPr/>
          </p:nvSpPr>
          <p:spPr>
            <a:xfrm>
              <a:off x="395536" y="1763661"/>
              <a:ext cx="7920880" cy="142100"/>
            </a:xfrm>
            <a:prstGeom prst="rightArrow">
              <a:avLst/>
            </a:prstGeom>
            <a:solidFill>
              <a:srgbClr val="00B050">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矩形 26"/>
            <p:cNvSpPr/>
            <p:nvPr/>
          </p:nvSpPr>
          <p:spPr>
            <a:xfrm>
              <a:off x="8375348" y="1513745"/>
              <a:ext cx="352556" cy="646331"/>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用户</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659319" y="1162519"/>
              <a:ext cx="5953974" cy="1355004"/>
              <a:chOff x="1659319" y="1162519"/>
              <a:chExt cx="4845895" cy="1355004"/>
            </a:xfrm>
          </p:grpSpPr>
          <p:sp>
            <p:nvSpPr>
              <p:cNvPr id="11" name="椭圆 10"/>
              <p:cNvSpPr/>
              <p:nvPr/>
            </p:nvSpPr>
            <p:spPr>
              <a:xfrm>
                <a:off x="2841269" y="1162519"/>
                <a:ext cx="3150867" cy="1355004"/>
              </a:xfrm>
              <a:prstGeom prst="ellipse">
                <a:avLst/>
              </a:prstGeom>
              <a:noFill/>
              <a:ln w="19050" cap="flat" cmpd="sng" algn="ctr">
                <a:solidFill>
                  <a:schemeClr val="tx1">
                    <a:lumMod val="65000"/>
                    <a:lumOff val="35000"/>
                  </a:schemeClr>
                </a:solidFill>
                <a:prstDash val="sysDash"/>
                <a:miter lim="800000"/>
              </a:ln>
              <a:effectLst/>
            </p:spPr>
            <p:txBody>
              <a:bodyPr rtlCol="0" anchor="ctr"/>
              <a:lstStyle/>
              <a:p>
                <a:pPr algn="ctr" fontAlgn="auto">
                  <a:spcBef>
                    <a:spcPts val="0"/>
                  </a:spcBef>
                  <a:spcAft>
                    <a:spcPts val="0"/>
                  </a:spcAft>
                </a:pPr>
                <a:endParaRPr lang="zh-CN" altLang="en-US" sz="1100" b="1" kern="0">
                  <a:solidFill>
                    <a:prstClr val="white"/>
                  </a:solidFill>
                  <a:latin typeface="Calibri" panose="020F0502020204030204"/>
                  <a:ea typeface="宋体" panose="02010600030101010101" pitchFamily="2" charset="-122"/>
                </a:endParaRPr>
              </a:p>
            </p:txBody>
          </p:sp>
          <p:sp>
            <p:nvSpPr>
              <p:cNvPr id="12" name="椭圆 11"/>
              <p:cNvSpPr/>
              <p:nvPr/>
            </p:nvSpPr>
            <p:spPr>
              <a:xfrm>
                <a:off x="2697008" y="1429345"/>
                <a:ext cx="2356479" cy="838044"/>
              </a:xfrm>
              <a:prstGeom prst="ellipse">
                <a:avLst/>
              </a:prstGeom>
              <a:noFill/>
              <a:ln w="19050" cap="flat" cmpd="sng" algn="ctr">
                <a:solidFill>
                  <a:schemeClr val="tx1">
                    <a:lumMod val="65000"/>
                    <a:lumOff val="35000"/>
                  </a:schemeClr>
                </a:solidFill>
                <a:prstDash val="sysDash"/>
                <a:miter lim="800000"/>
              </a:ln>
              <a:effectLst/>
            </p:spPr>
            <p:txBody>
              <a:bodyPr rtlCol="0" anchor="ctr"/>
              <a:lstStyle/>
              <a:p>
                <a:pPr algn="ctr" fontAlgn="auto">
                  <a:spcBef>
                    <a:spcPts val="0"/>
                  </a:spcBef>
                  <a:spcAft>
                    <a:spcPts val="0"/>
                  </a:spcAft>
                </a:pPr>
                <a:endParaRPr lang="zh-CN" altLang="en-US" sz="1100" b="1" kern="0">
                  <a:solidFill>
                    <a:prstClr val="white"/>
                  </a:solidFill>
                  <a:latin typeface="Calibri" panose="020F0502020204030204"/>
                  <a:ea typeface="宋体" panose="02010600030101010101" pitchFamily="2" charset="-122"/>
                </a:endParaRPr>
              </a:p>
            </p:txBody>
          </p:sp>
          <p:sp>
            <p:nvSpPr>
              <p:cNvPr id="13" name="椭圆 12"/>
              <p:cNvSpPr/>
              <p:nvPr/>
            </p:nvSpPr>
            <p:spPr>
              <a:xfrm>
                <a:off x="1659319" y="1480444"/>
                <a:ext cx="1545459" cy="703453"/>
              </a:xfrm>
              <a:prstGeom prst="ellipse">
                <a:avLst/>
              </a:prstGeom>
              <a:noFill/>
              <a:ln w="19050" cap="flat" cmpd="sng" algn="ctr">
                <a:solidFill>
                  <a:schemeClr val="tx1">
                    <a:lumMod val="65000"/>
                    <a:lumOff val="35000"/>
                  </a:schemeClr>
                </a:solidFill>
                <a:prstDash val="sysDash"/>
                <a:miter lim="800000"/>
              </a:ln>
              <a:effectLst/>
            </p:spPr>
            <p:txBody>
              <a:bodyPr rtlCol="0" anchor="ctr"/>
              <a:lstStyle/>
              <a:p>
                <a:pPr algn="ctr" fontAlgn="auto">
                  <a:spcBef>
                    <a:spcPts val="0"/>
                  </a:spcBef>
                  <a:spcAft>
                    <a:spcPts val="0"/>
                  </a:spcAft>
                </a:pPr>
                <a:endParaRPr lang="zh-CN" altLang="en-US" sz="1100" b="1" kern="0">
                  <a:solidFill>
                    <a:prstClr val="white"/>
                  </a:solidFill>
                  <a:latin typeface="Calibri" panose="020F0502020204030204"/>
                  <a:ea typeface="宋体" panose="02010600030101010101" pitchFamily="2" charset="-122"/>
                </a:endParaRPr>
              </a:p>
            </p:txBody>
          </p:sp>
          <p:sp>
            <p:nvSpPr>
              <p:cNvPr id="15" name="椭圆 14"/>
              <p:cNvSpPr/>
              <p:nvPr/>
            </p:nvSpPr>
            <p:spPr>
              <a:xfrm>
                <a:off x="2589006" y="1536022"/>
                <a:ext cx="1500267" cy="607786"/>
              </a:xfrm>
              <a:prstGeom prst="ellipse">
                <a:avLst/>
              </a:prstGeom>
              <a:noFill/>
              <a:ln w="19050" cap="flat" cmpd="sng" algn="ctr">
                <a:solidFill>
                  <a:schemeClr val="tx1">
                    <a:lumMod val="65000"/>
                    <a:lumOff val="35000"/>
                  </a:schemeClr>
                </a:solidFill>
                <a:prstDash val="sysDash"/>
                <a:miter lim="800000"/>
              </a:ln>
              <a:effectLst/>
            </p:spPr>
            <p:txBody>
              <a:bodyPr rtlCol="0" anchor="ctr"/>
              <a:lstStyle/>
              <a:p>
                <a:pPr algn="ctr" fontAlgn="auto">
                  <a:spcBef>
                    <a:spcPts val="0"/>
                  </a:spcBef>
                  <a:spcAft>
                    <a:spcPts val="0"/>
                  </a:spcAft>
                </a:pPr>
                <a:endParaRPr lang="zh-CN" altLang="en-US" sz="1100" b="1" kern="0">
                  <a:solidFill>
                    <a:prstClr val="white"/>
                  </a:solidFill>
                  <a:latin typeface="Calibri" panose="020F0502020204030204"/>
                  <a:ea typeface="宋体" panose="02010600030101010101" pitchFamily="2" charset="-122"/>
                </a:endParaRPr>
              </a:p>
            </p:txBody>
          </p:sp>
          <p:sp>
            <p:nvSpPr>
              <p:cNvPr id="18" name="矩形 17"/>
              <p:cNvSpPr/>
              <p:nvPr/>
            </p:nvSpPr>
            <p:spPr>
              <a:xfrm>
                <a:off x="2854707" y="1552275"/>
                <a:ext cx="252264" cy="553998"/>
              </a:xfrm>
              <a:prstGeom prst="rect">
                <a:avLst/>
              </a:prstGeom>
              <a:solidFill>
                <a:srgbClr val="008000"/>
              </a:solidFill>
            </p:spPr>
            <p:txBody>
              <a:bodyPr wrap="square">
                <a:spAutoFit/>
              </a:bodyPr>
              <a:lstStyle/>
              <a:p>
                <a:pPr algn="ctr" fontAlgn="auto">
                  <a:spcBef>
                    <a:spcPts val="0"/>
                  </a:spcBef>
                  <a:spcAft>
                    <a:spcPts val="0"/>
                  </a:spcAft>
                </a:pPr>
                <a:r>
                  <a:rPr lang="zh-CN" altLang="en-US" sz="1000" b="1" dirty="0">
                    <a:solidFill>
                      <a:schemeClr val="bg1"/>
                    </a:solidFill>
                    <a:latin typeface="微软雅黑" panose="020B0503020204020204" pitchFamily="34" charset="-122"/>
                    <a:ea typeface="微软雅黑" panose="020B0503020204020204" pitchFamily="34" charset="-122"/>
                  </a:rPr>
                  <a:t>指令集</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3444999" y="1540897"/>
                <a:ext cx="271037" cy="553998"/>
              </a:xfrm>
              <a:prstGeom prst="rect">
                <a:avLst/>
              </a:prstGeom>
              <a:solidFill>
                <a:srgbClr val="008000"/>
              </a:solidFill>
            </p:spPr>
            <p:txBody>
              <a:bodyPr wrap="square">
                <a:spAutoFit/>
              </a:bodyPr>
              <a:lstStyle/>
              <a:p>
                <a:pPr algn="ctr" fontAlgn="auto">
                  <a:spcBef>
                    <a:spcPts val="0"/>
                  </a:spcBef>
                  <a:spcAft>
                    <a:spcPts val="0"/>
                  </a:spcAft>
                </a:pPr>
                <a:r>
                  <a:rPr lang="zh-CN" altLang="en-US" sz="1000" b="1" dirty="0">
                    <a:solidFill>
                      <a:schemeClr val="bg1"/>
                    </a:solidFill>
                    <a:latin typeface="微软雅黑" panose="020B0503020204020204" pitchFamily="34" charset="-122"/>
                    <a:ea typeface="微软雅黑" panose="020B0503020204020204" pitchFamily="34" charset="-122"/>
                  </a:rPr>
                  <a:t>编译器</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4237405" y="1468867"/>
                <a:ext cx="271037" cy="707886"/>
              </a:xfrm>
              <a:prstGeom prst="rect">
                <a:avLst/>
              </a:prstGeom>
              <a:solidFill>
                <a:srgbClr val="008000"/>
              </a:solidFill>
            </p:spPr>
            <p:txBody>
              <a:bodyPr wrap="square">
                <a:spAutoFit/>
              </a:bodyPr>
              <a:lstStyle/>
              <a:p>
                <a:pPr algn="ctr" fontAlgn="auto">
                  <a:spcBef>
                    <a:spcPts val="0"/>
                  </a:spcBef>
                  <a:spcAft>
                    <a:spcPts val="0"/>
                  </a:spcAft>
                </a:pPr>
                <a:r>
                  <a:rPr lang="zh-CN" altLang="en-US" sz="1000" b="1" dirty="0">
                    <a:solidFill>
                      <a:schemeClr val="bg1"/>
                    </a:solidFill>
                    <a:latin typeface="微软雅黑" panose="020B0503020204020204" pitchFamily="34" charset="-122"/>
                    <a:ea typeface="微软雅黑" panose="020B0503020204020204" pitchFamily="34" charset="-122"/>
                  </a:rPr>
                  <a:t>操作系统</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294976" y="1468867"/>
                <a:ext cx="271037" cy="707886"/>
              </a:xfrm>
              <a:prstGeom prst="rect">
                <a:avLst/>
              </a:prstGeom>
              <a:solidFill>
                <a:srgbClr val="008000"/>
              </a:solidFill>
            </p:spPr>
            <p:txBody>
              <a:bodyPr wrap="square">
                <a:spAutoFit/>
              </a:bodyPr>
              <a:lstStyle/>
              <a:p>
                <a:pPr algn="ctr" fontAlgn="auto">
                  <a:spcBef>
                    <a:spcPts val="0"/>
                  </a:spcBef>
                  <a:spcAft>
                    <a:spcPts val="0"/>
                  </a:spcAft>
                </a:pPr>
                <a:r>
                  <a:rPr lang="zh-CN" altLang="en-US" sz="1000" b="1" dirty="0">
                    <a:solidFill>
                      <a:schemeClr val="bg1"/>
                    </a:solidFill>
                    <a:latin typeface="微软雅黑" panose="020B0503020204020204" pitchFamily="34" charset="-122"/>
                    <a:ea typeface="微软雅黑" panose="020B0503020204020204" pitchFamily="34" charset="-122"/>
                  </a:rPr>
                  <a:t>平台软件</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6234177" y="1460949"/>
                <a:ext cx="271037" cy="738664"/>
              </a:xfrm>
              <a:prstGeom prst="rect">
                <a:avLst/>
              </a:prstGeom>
              <a:solidFill>
                <a:srgbClr val="008000"/>
              </a:solidFill>
            </p:spPr>
            <p:txBody>
              <a:bodyPr wrap="square" anchor="ctr" anchorCtr="0">
                <a:spAutoFit/>
              </a:bodyPr>
              <a:lstStyle/>
              <a:p>
                <a:pPr algn="ctr" fontAlgn="auto">
                  <a:spcBef>
                    <a:spcPts val="0"/>
                  </a:spcBef>
                  <a:spcAft>
                    <a:spcPts val="0"/>
                  </a:spcAft>
                </a:pPr>
                <a:r>
                  <a:rPr lang="zh-CN" altLang="en-US" sz="1050" b="1" dirty="0">
                    <a:solidFill>
                      <a:schemeClr val="bg1"/>
                    </a:solidFill>
                    <a:latin typeface="微软雅黑" panose="020B0503020204020204" pitchFamily="34" charset="-122"/>
                    <a:ea typeface="微软雅黑" panose="020B0503020204020204" pitchFamily="34" charset="-122"/>
                  </a:rPr>
                  <a:t>应用软件</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096181" y="1573190"/>
                <a:ext cx="271037" cy="553998"/>
              </a:xfrm>
              <a:prstGeom prst="rect">
                <a:avLst/>
              </a:prstGeom>
              <a:solidFill>
                <a:srgbClr val="008000"/>
              </a:solidFill>
            </p:spPr>
            <p:txBody>
              <a:bodyPr wrap="square">
                <a:spAutoFit/>
              </a:bodyPr>
              <a:lstStyle/>
              <a:p>
                <a:pPr algn="ctr" fontAlgn="auto">
                  <a:spcBef>
                    <a:spcPts val="0"/>
                  </a:spcBef>
                  <a:spcAft>
                    <a:spcPts val="0"/>
                  </a:spcAft>
                </a:pPr>
                <a:r>
                  <a:rPr lang="zh-CN" altLang="en-US" sz="1000" b="1" dirty="0">
                    <a:solidFill>
                      <a:schemeClr val="bg1"/>
                    </a:solidFill>
                    <a:latin typeface="微软雅黑" panose="020B0503020204020204" pitchFamily="34" charset="-122"/>
                    <a:ea typeface="微软雅黑" panose="020B0503020204020204" pitchFamily="34" charset="-122"/>
                  </a:rPr>
                  <a:t>处理器</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云计算和大数据开源生态系统核心要素</a:t>
            </a:r>
            <a:endParaRPr lang="zh-CN" altLang="en-US" dirty="0"/>
          </a:p>
        </p:txBody>
      </p:sp>
      <p:sp>
        <p:nvSpPr>
          <p:cNvPr id="72" name="矩形 71"/>
          <p:cNvSpPr/>
          <p:nvPr/>
        </p:nvSpPr>
        <p:spPr>
          <a:xfrm>
            <a:off x="0" y="5230882"/>
            <a:ext cx="9143999" cy="1150446"/>
          </a:xfrm>
          <a:prstGeom prst="rect">
            <a:avLst/>
          </a:prstGeom>
        </p:spPr>
        <p:txBody>
          <a:bodyPr wrap="square" anchor="ctr" anchorCtr="0">
            <a:noAutofit/>
          </a:bodyPr>
          <a:lstStyle/>
          <a:p>
            <a:pPr algn="ctr"/>
            <a:r>
              <a:rPr lang="zh-CN" altLang="en-US" sz="3600" b="1" dirty="0">
                <a:solidFill>
                  <a:srgbClr val="C00000"/>
                </a:solidFill>
                <a:latin typeface="微软雅黑" panose="020B0503020204020204" pitchFamily="34" charset="-122"/>
                <a:ea typeface="微软雅黑" panose="020B0503020204020204" pitchFamily="34" charset="-122"/>
              </a:rPr>
              <a:t>支撑开源生态系统建设与发展的</a:t>
            </a:r>
            <a:endParaRPr lang="en-US" altLang="zh-CN" sz="3600" b="1" dirty="0">
              <a:solidFill>
                <a:srgbClr val="C00000"/>
              </a:solidFill>
              <a:latin typeface="微软雅黑" panose="020B0503020204020204" pitchFamily="34" charset="-122"/>
              <a:ea typeface="微软雅黑" panose="020B0503020204020204" pitchFamily="34" charset="-122"/>
            </a:endParaRPr>
          </a:p>
          <a:p>
            <a:pPr algn="ctr"/>
            <a:r>
              <a:rPr lang="zh-CN" altLang="en-US" sz="3600" b="1" dirty="0">
                <a:solidFill>
                  <a:srgbClr val="C00000"/>
                </a:solidFill>
                <a:latin typeface="微软雅黑" panose="020B0503020204020204" pitchFamily="34" charset="-122"/>
                <a:ea typeface="微软雅黑" panose="020B0503020204020204" pitchFamily="34" charset="-122"/>
              </a:rPr>
              <a:t>三方面核心要素</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195736" y="1340768"/>
            <a:ext cx="4536504" cy="3214960"/>
            <a:chOff x="4279871" y="1628800"/>
            <a:chExt cx="3676505" cy="2799138"/>
          </a:xfrm>
        </p:grpSpPr>
        <p:sp>
          <p:nvSpPr>
            <p:cNvPr id="73" name="圆角矩形 72"/>
            <p:cNvSpPr/>
            <p:nvPr/>
          </p:nvSpPr>
          <p:spPr>
            <a:xfrm>
              <a:off x="5518813" y="1628800"/>
              <a:ext cx="2437563" cy="709414"/>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群体化开发</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5518813" y="2670147"/>
              <a:ext cx="2437563" cy="709414"/>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协同化创新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5518813" y="3718524"/>
              <a:ext cx="2437563" cy="709414"/>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社区化运营</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4279871" y="1628800"/>
              <a:ext cx="675293" cy="2799138"/>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开源社区生态系统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a:stCxn id="73" idx="1"/>
            </p:cNvCxnSpPr>
            <p:nvPr/>
          </p:nvCxnSpPr>
          <p:spPr>
            <a:xfrm flipH="1">
              <a:off x="4955164" y="1983507"/>
              <a:ext cx="563649" cy="1062062"/>
            </a:xfrm>
            <a:prstGeom prst="line">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cxnSp>
        <p:cxnSp>
          <p:nvCxnSpPr>
            <p:cNvPr id="79" name="直接连接符 78"/>
            <p:cNvCxnSpPr>
              <a:stCxn id="74" idx="1"/>
              <a:endCxn id="76" idx="3"/>
            </p:cNvCxnSpPr>
            <p:nvPr/>
          </p:nvCxnSpPr>
          <p:spPr>
            <a:xfrm flipH="1">
              <a:off x="4955164" y="3024854"/>
              <a:ext cx="563649" cy="3515"/>
            </a:xfrm>
            <a:prstGeom prst="line">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cxnSp>
        <p:cxnSp>
          <p:nvCxnSpPr>
            <p:cNvPr id="82" name="直接连接符 81"/>
            <p:cNvCxnSpPr>
              <a:stCxn id="75" idx="1"/>
              <a:endCxn id="76" idx="3"/>
            </p:cNvCxnSpPr>
            <p:nvPr/>
          </p:nvCxnSpPr>
          <p:spPr>
            <a:xfrm flipH="1" flipV="1">
              <a:off x="4955164" y="3028369"/>
              <a:ext cx="563649" cy="1044862"/>
            </a:xfrm>
            <a:prstGeom prst="line">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国内外发展现状及趋势</a:t>
            </a:r>
            <a:endParaRPr lang="zh-CN" altLang="en-US" dirty="0"/>
          </a:p>
        </p:txBody>
      </p:sp>
      <p:sp>
        <p:nvSpPr>
          <p:cNvPr id="17" name="圆角矩形 43"/>
          <p:cNvSpPr/>
          <p:nvPr/>
        </p:nvSpPr>
        <p:spPr>
          <a:xfrm>
            <a:off x="1098510" y="4778287"/>
            <a:ext cx="3198151"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1796469" y="5386527"/>
            <a:ext cx="469319" cy="224334"/>
          </a:xfrm>
          <a:prstGeom prst="rect">
            <a:avLst/>
          </a:prstGeom>
        </p:spPr>
      </p:pic>
      <p:sp>
        <p:nvSpPr>
          <p:cNvPr id="20" name="矩形 19"/>
          <p:cNvSpPr/>
          <p:nvPr/>
        </p:nvSpPr>
        <p:spPr>
          <a:xfrm>
            <a:off x="2338099" y="5297893"/>
            <a:ext cx="1919638" cy="600164"/>
          </a:xfrm>
          <a:prstGeom prst="rect">
            <a:avLst/>
          </a:prstGeom>
        </p:spPr>
        <p:txBody>
          <a:bodyPr wrap="square">
            <a:spAutoFit/>
          </a:bodyPr>
          <a:lstStyle/>
          <a:p>
            <a:pPr marL="177800" indent="-177800" algn="just">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巨额资助开源社区</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60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占据价值链顶端</a:t>
            </a:r>
            <a:endParaRPr lang="en-US" altLang="zh-CN" sz="1400" dirty="0">
              <a:latin typeface="微软雅黑" panose="020B0503020204020204" pitchFamily="34" charset="-122"/>
              <a:ea typeface="微软雅黑" panose="020B0503020204020204" pitchFamily="34" charset="-122"/>
            </a:endParaRPr>
          </a:p>
        </p:txBody>
      </p:sp>
      <p:sp>
        <p:nvSpPr>
          <p:cNvPr id="22" name="矩形 21"/>
          <p:cNvSpPr/>
          <p:nvPr/>
        </p:nvSpPr>
        <p:spPr>
          <a:xfrm>
            <a:off x="1098511" y="4826225"/>
            <a:ext cx="3259223"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精于长远</a:t>
            </a:r>
            <a:r>
              <a:rPr lang="zh-CN" altLang="en-US" sz="1600" b="1" dirty="0">
                <a:latin typeface="微软雅黑" panose="020B0503020204020204" pitchFamily="34" charset="-122"/>
                <a:ea typeface="微软雅黑" panose="020B0503020204020204" pitchFamily="34" charset="-122"/>
              </a:rPr>
              <a:t>开源商业运作</a:t>
            </a:r>
            <a:endParaRPr lang="zh-CN" altLang="en-US" sz="1600" b="1" dirty="0">
              <a:latin typeface="微软雅黑" panose="020B0503020204020204" pitchFamily="34" charset="-122"/>
              <a:ea typeface="微软雅黑" panose="020B0503020204020204" pitchFamily="34" charset="-122"/>
            </a:endParaRPr>
          </a:p>
        </p:txBody>
      </p:sp>
      <p:sp>
        <p:nvSpPr>
          <p:cNvPr id="23" name="圆角矩形 43"/>
          <p:cNvSpPr/>
          <p:nvPr/>
        </p:nvSpPr>
        <p:spPr>
          <a:xfrm>
            <a:off x="1098510" y="3122289"/>
            <a:ext cx="3198151"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1098511" y="3170226"/>
            <a:ext cx="3240966"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掌控核心</a:t>
            </a:r>
            <a:r>
              <a:rPr lang="zh-CN" altLang="en-US" sz="1600" b="1" dirty="0">
                <a:latin typeface="微软雅黑" panose="020B0503020204020204" pitchFamily="34" charset="-122"/>
                <a:ea typeface="微软雅黑" panose="020B0503020204020204" pitchFamily="34" charset="-122"/>
              </a:rPr>
              <a:t>开源技术创新</a:t>
            </a:r>
            <a:endParaRPr lang="zh-CN" altLang="en-US" sz="1600" b="1" dirty="0">
              <a:latin typeface="微软雅黑" panose="020B0503020204020204" pitchFamily="34" charset="-122"/>
              <a:ea typeface="微软雅黑" panose="020B0503020204020204" pitchFamily="34" charset="-122"/>
            </a:endParaRPr>
          </a:p>
        </p:txBody>
      </p:sp>
      <p:pic>
        <p:nvPicPr>
          <p:cNvPr id="79" name="图片 78"/>
          <p:cNvPicPr>
            <a:picLocks noChangeAspect="1"/>
          </p:cNvPicPr>
          <p:nvPr/>
        </p:nvPicPr>
        <p:blipFill>
          <a:blip r:embed="rId2"/>
          <a:stretch>
            <a:fillRect/>
          </a:stretch>
        </p:blipFill>
        <p:spPr>
          <a:xfrm>
            <a:off x="1334319" y="3670070"/>
            <a:ext cx="949419" cy="362505"/>
          </a:xfrm>
          <a:prstGeom prst="rect">
            <a:avLst/>
          </a:prstGeom>
        </p:spPr>
      </p:pic>
      <p:pic>
        <p:nvPicPr>
          <p:cNvPr id="80" name="图片 79"/>
          <p:cNvPicPr>
            <a:picLocks noChangeAspect="1"/>
          </p:cNvPicPr>
          <p:nvPr/>
        </p:nvPicPr>
        <p:blipFill>
          <a:blip r:embed="rId3"/>
          <a:stretch>
            <a:fillRect/>
          </a:stretch>
        </p:blipFill>
        <p:spPr>
          <a:xfrm>
            <a:off x="1305773" y="4141298"/>
            <a:ext cx="1067321" cy="347113"/>
          </a:xfrm>
          <a:prstGeom prst="rect">
            <a:avLst/>
          </a:prstGeom>
        </p:spPr>
      </p:pic>
      <p:sp>
        <p:nvSpPr>
          <p:cNvPr id="82" name="矩形 81"/>
          <p:cNvSpPr/>
          <p:nvPr/>
        </p:nvSpPr>
        <p:spPr>
          <a:xfrm>
            <a:off x="2338100" y="3729971"/>
            <a:ext cx="1920178" cy="738664"/>
          </a:xfrm>
          <a:prstGeom prst="rect">
            <a:avLst/>
          </a:prstGeom>
        </p:spPr>
        <p:txBody>
          <a:bodyPr wrap="square">
            <a:spAutoFit/>
          </a:bodyPr>
          <a:lstStyle/>
          <a:p>
            <a:pPr marL="177800" indent="-177800" algn="just">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Linux/Openstack</a:t>
            </a:r>
            <a:r>
              <a:rPr lang="zh-CN" altLang="en-US" sz="1400" dirty="0">
                <a:latin typeface="微软雅黑" panose="020B0503020204020204" pitchFamily="34" charset="-122"/>
                <a:ea typeface="微软雅黑" panose="020B0503020204020204" pitchFamily="34" charset="-122"/>
              </a:rPr>
              <a:t>等已成为事实技术标准</a:t>
            </a:r>
            <a:endParaRPr lang="zh-CN" altLang="en-US" sz="1400" dirty="0">
              <a:latin typeface="微软雅黑" panose="020B0503020204020204" pitchFamily="34" charset="-122"/>
              <a:ea typeface="微软雅黑" panose="020B0503020204020204" pitchFamily="34" charset="-122"/>
            </a:endParaRPr>
          </a:p>
        </p:txBody>
      </p:sp>
      <p:sp>
        <p:nvSpPr>
          <p:cNvPr id="14" name="矩形 13"/>
          <p:cNvSpPr/>
          <p:nvPr/>
        </p:nvSpPr>
        <p:spPr>
          <a:xfrm>
            <a:off x="1098509" y="836712"/>
            <a:ext cx="3211036" cy="461665"/>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国外现状</a:t>
            </a:r>
            <a:endParaRPr lang="zh-CN" altLang="en-US" sz="2400" b="1" dirty="0">
              <a:latin typeface="微软雅黑" panose="020B0503020204020204" pitchFamily="34" charset="-122"/>
              <a:ea typeface="微软雅黑" panose="020B0503020204020204" pitchFamily="34" charset="-122"/>
            </a:endParaRPr>
          </a:p>
        </p:txBody>
      </p:sp>
      <p:sp>
        <p:nvSpPr>
          <p:cNvPr id="15" name="矩形 14"/>
          <p:cNvSpPr/>
          <p:nvPr/>
        </p:nvSpPr>
        <p:spPr>
          <a:xfrm>
            <a:off x="4921712" y="841939"/>
            <a:ext cx="2628201" cy="461665"/>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国内现状</a:t>
            </a:r>
            <a:endParaRPr lang="zh-CN" altLang="en-US" sz="2400" b="1" dirty="0">
              <a:latin typeface="微软雅黑" panose="020B0503020204020204" pitchFamily="34" charset="-122"/>
              <a:ea typeface="微软雅黑" panose="020B0503020204020204" pitchFamily="34" charset="-122"/>
            </a:endParaRPr>
          </a:p>
        </p:txBody>
      </p:sp>
      <p:sp>
        <p:nvSpPr>
          <p:cNvPr id="97" name="圆角矩形 43"/>
          <p:cNvSpPr/>
          <p:nvPr/>
        </p:nvSpPr>
        <p:spPr>
          <a:xfrm>
            <a:off x="4921712" y="3099529"/>
            <a:ext cx="2649223"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8" name="圆角矩形 43"/>
          <p:cNvSpPr/>
          <p:nvPr/>
        </p:nvSpPr>
        <p:spPr>
          <a:xfrm>
            <a:off x="4920412" y="4774167"/>
            <a:ext cx="2644595"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04" name="矩形 103"/>
          <p:cNvSpPr/>
          <p:nvPr/>
        </p:nvSpPr>
        <p:spPr>
          <a:xfrm>
            <a:off x="4915784" y="3140275"/>
            <a:ext cx="2649223"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跟随应用</a:t>
            </a:r>
            <a:r>
              <a:rPr lang="zh-CN" altLang="en-US" sz="1600" b="1" dirty="0">
                <a:latin typeface="微软雅黑" panose="020B0503020204020204" pitchFamily="34" charset="-122"/>
                <a:ea typeface="微软雅黑" panose="020B0503020204020204" pitchFamily="34" charset="-122"/>
              </a:rPr>
              <a:t>先进开源项目</a:t>
            </a:r>
            <a:endParaRPr lang="zh-CN" altLang="en-US" sz="1600" b="1" dirty="0">
              <a:latin typeface="微软雅黑" panose="020B0503020204020204" pitchFamily="34" charset="-122"/>
              <a:ea typeface="微软雅黑" panose="020B0503020204020204" pitchFamily="34" charset="-122"/>
            </a:endParaRPr>
          </a:p>
        </p:txBody>
      </p:sp>
      <p:sp>
        <p:nvSpPr>
          <p:cNvPr id="105" name="矩形 104"/>
          <p:cNvSpPr/>
          <p:nvPr/>
        </p:nvSpPr>
        <p:spPr>
          <a:xfrm>
            <a:off x="4914933" y="4831056"/>
            <a:ext cx="2644595"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加速融入</a:t>
            </a:r>
            <a:r>
              <a:rPr lang="zh-CN" altLang="en-US" sz="1600" b="1" dirty="0">
                <a:latin typeface="微软雅黑" panose="020B0503020204020204" pitchFamily="34" charset="-122"/>
                <a:ea typeface="微软雅黑" panose="020B0503020204020204" pitchFamily="34" charset="-122"/>
              </a:rPr>
              <a:t>国际开源生态</a:t>
            </a:r>
            <a:endParaRPr lang="zh-CN" altLang="en-US" sz="1600" b="1" dirty="0">
              <a:latin typeface="微软雅黑" panose="020B0503020204020204" pitchFamily="34" charset="-122"/>
              <a:ea typeface="微软雅黑" panose="020B0503020204020204" pitchFamily="34" charset="-122"/>
            </a:endParaRPr>
          </a:p>
        </p:txBody>
      </p:sp>
      <p:grpSp>
        <p:nvGrpSpPr>
          <p:cNvPr id="106" name="组合 105"/>
          <p:cNvGrpSpPr>
            <a:grpSpLocks noChangeAspect="1"/>
          </p:cNvGrpSpPr>
          <p:nvPr/>
        </p:nvGrpSpPr>
        <p:grpSpPr>
          <a:xfrm>
            <a:off x="5073046" y="3432780"/>
            <a:ext cx="844132" cy="1055639"/>
            <a:chOff x="6101810" y="3609770"/>
            <a:chExt cx="794514" cy="993590"/>
          </a:xfrm>
        </p:grpSpPr>
        <p:pic>
          <p:nvPicPr>
            <p:cNvPr id="56" name="Picture 21"/>
            <p:cNvPicPr>
              <a:picLocks noChangeAspect="1"/>
            </p:cNvPicPr>
            <p:nvPr/>
          </p:nvPicPr>
          <p:blipFill>
            <a:blip r:embed="rId4"/>
            <a:stretch>
              <a:fillRect/>
            </a:stretch>
          </p:blipFill>
          <p:spPr>
            <a:xfrm>
              <a:off x="6113479" y="4387916"/>
              <a:ext cx="697044" cy="215444"/>
            </a:xfrm>
            <a:prstGeom prst="rect">
              <a:avLst/>
            </a:prstGeom>
          </p:spPr>
        </p:pic>
        <p:pic>
          <p:nvPicPr>
            <p:cNvPr id="57" name="Picture 22"/>
            <p:cNvPicPr>
              <a:picLocks noChangeAspect="1"/>
            </p:cNvPicPr>
            <p:nvPr/>
          </p:nvPicPr>
          <p:blipFill>
            <a:blip r:embed="rId5"/>
            <a:stretch>
              <a:fillRect/>
            </a:stretch>
          </p:blipFill>
          <p:spPr>
            <a:xfrm>
              <a:off x="6101810" y="3825160"/>
              <a:ext cx="671200" cy="468107"/>
            </a:xfrm>
            <a:prstGeom prst="rect">
              <a:avLst/>
            </a:prstGeom>
          </p:spPr>
        </p:pic>
        <p:pic>
          <p:nvPicPr>
            <p:cNvPr id="58" name="Picture 24"/>
            <p:cNvPicPr>
              <a:picLocks noChangeAspect="1"/>
            </p:cNvPicPr>
            <p:nvPr/>
          </p:nvPicPr>
          <p:blipFill>
            <a:blip r:embed="rId6"/>
            <a:stretch>
              <a:fillRect/>
            </a:stretch>
          </p:blipFill>
          <p:spPr>
            <a:xfrm>
              <a:off x="6162349" y="3609770"/>
              <a:ext cx="733975" cy="365322"/>
            </a:xfrm>
            <a:prstGeom prst="rect">
              <a:avLst/>
            </a:prstGeom>
          </p:spPr>
        </p:pic>
        <p:pic>
          <p:nvPicPr>
            <p:cNvPr id="59" name="图片 58"/>
            <p:cNvPicPr>
              <a:picLocks noChangeAspect="1"/>
            </p:cNvPicPr>
            <p:nvPr/>
          </p:nvPicPr>
          <p:blipFill>
            <a:blip r:embed="rId7"/>
            <a:stretch>
              <a:fillRect/>
            </a:stretch>
          </p:blipFill>
          <p:spPr>
            <a:xfrm>
              <a:off x="6190035" y="4209155"/>
              <a:ext cx="522872" cy="159071"/>
            </a:xfrm>
            <a:prstGeom prst="rect">
              <a:avLst/>
            </a:prstGeom>
          </p:spPr>
        </p:pic>
      </p:grpSp>
      <p:sp>
        <p:nvSpPr>
          <p:cNvPr id="107" name="矩形 106"/>
          <p:cNvSpPr/>
          <p:nvPr/>
        </p:nvSpPr>
        <p:spPr>
          <a:xfrm>
            <a:off x="5861879" y="3555013"/>
            <a:ext cx="1720011" cy="954107"/>
          </a:xfrm>
          <a:prstGeom prst="rect">
            <a:avLst/>
          </a:prstGeom>
        </p:spPr>
        <p:txBody>
          <a:bodyPr wrap="square">
            <a:spAutoFit/>
          </a:bodyPr>
          <a:lstStyle/>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参与开源贡献</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但贡献率不到</a:t>
            </a:r>
            <a:r>
              <a:rPr lang="en-US" altLang="zh-CN" sz="1400" dirty="0">
                <a:latin typeface="微软雅黑" panose="020B0503020204020204" pitchFamily="34" charset="-122"/>
                <a:ea typeface="微软雅黑" panose="020B0503020204020204" pitchFamily="34" charset="-122"/>
              </a:rPr>
              <a:t>5%</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缺乏核心项目</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未形成合力</a:t>
            </a:r>
            <a:endParaRPr lang="en-US" altLang="zh-CN" sz="1400" dirty="0">
              <a:latin typeface="微软雅黑" panose="020B0503020204020204" pitchFamily="34" charset="-122"/>
              <a:ea typeface="微软雅黑" panose="020B0503020204020204" pitchFamily="34" charset="-122"/>
            </a:endParaRPr>
          </a:p>
        </p:txBody>
      </p:sp>
      <p:sp>
        <p:nvSpPr>
          <p:cNvPr id="108" name="矩形 107"/>
          <p:cNvSpPr/>
          <p:nvPr/>
        </p:nvSpPr>
        <p:spPr>
          <a:xfrm>
            <a:off x="6007276" y="5289961"/>
            <a:ext cx="1562864" cy="738664"/>
          </a:xfrm>
          <a:prstGeom prst="rect">
            <a:avLst/>
          </a:prstGeom>
        </p:spPr>
        <p:txBody>
          <a:bodyPr wrap="square">
            <a:spAutoFit/>
          </a:bodyPr>
          <a:lstStyle/>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产业联盟推动</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尚未形成体系</a:t>
            </a:r>
            <a:endParaRPr lang="zh-CN" altLang="en-US"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缺乏开源队伍</a:t>
            </a:r>
            <a:endParaRPr lang="zh-CN" altLang="en-US" sz="1400" dirty="0">
              <a:latin typeface="微软雅黑" panose="020B0503020204020204" pitchFamily="34" charset="-122"/>
              <a:ea typeface="微软雅黑" panose="020B0503020204020204" pitchFamily="34" charset="-122"/>
            </a:endParaRPr>
          </a:p>
        </p:txBody>
      </p:sp>
      <p:pic>
        <p:nvPicPr>
          <p:cNvPr id="111" name="Picture 3"/>
          <p:cNvPicPr>
            <a:picLocks noChangeAspect="1" noChangeArrowheads="1"/>
          </p:cNvPicPr>
          <p:nvPr/>
        </p:nvPicPr>
        <p:blipFill>
          <a:blip r:embed="rId8"/>
          <a:srcRect/>
          <a:stretch>
            <a:fillRect/>
          </a:stretch>
        </p:blipFill>
        <p:spPr bwMode="auto">
          <a:xfrm>
            <a:off x="5055113" y="5823653"/>
            <a:ext cx="862067" cy="171017"/>
          </a:xfrm>
          <a:prstGeom prst="rect">
            <a:avLst/>
          </a:prstGeom>
          <a:noFill/>
          <a:ln w="9525">
            <a:noFill/>
            <a:miter lim="800000"/>
            <a:headEnd/>
            <a:tailEnd/>
          </a:ln>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5582" y="5325141"/>
            <a:ext cx="416726" cy="402936"/>
          </a:xfrm>
          <a:prstGeom prst="rect">
            <a:avLst/>
          </a:prstGeom>
        </p:spPr>
      </p:pic>
      <p:sp>
        <p:nvSpPr>
          <p:cNvPr id="47" name="左右箭头 46"/>
          <p:cNvSpPr/>
          <p:nvPr/>
        </p:nvSpPr>
        <p:spPr>
          <a:xfrm>
            <a:off x="4410877" y="3645338"/>
            <a:ext cx="400602" cy="457325"/>
          </a:xfrm>
          <a:prstGeom prst="leftRightArrow">
            <a:avLst>
              <a:gd name="adj1" fmla="val 50000"/>
              <a:gd name="adj2" fmla="val 31132"/>
            </a:avLst>
          </a:prstGeom>
          <a:solidFill>
            <a:schemeClr val="bg1"/>
          </a:solidFill>
          <a:ln w="25400">
            <a:solidFill>
              <a:srgbClr val="C00000"/>
            </a:solidFill>
          </a:ln>
        </p:spPr>
        <p:txBody>
          <a:bodyPr wrap="square" anchor="ctr" anchorCtr="0">
            <a:noAutofit/>
          </a:bodyPr>
          <a:lstStyle/>
          <a:p>
            <a:pPr algn="ctr">
              <a:spcBef>
                <a:spcPts val="120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48" name="左右箭头 47"/>
          <p:cNvSpPr/>
          <p:nvPr/>
        </p:nvSpPr>
        <p:spPr>
          <a:xfrm>
            <a:off x="4416226" y="5192764"/>
            <a:ext cx="400602" cy="457325"/>
          </a:xfrm>
          <a:prstGeom prst="leftRightArrow">
            <a:avLst>
              <a:gd name="adj1" fmla="val 50000"/>
              <a:gd name="adj2" fmla="val 31132"/>
            </a:avLst>
          </a:prstGeom>
          <a:solidFill>
            <a:schemeClr val="bg1"/>
          </a:solidFill>
          <a:ln w="25400">
            <a:solidFill>
              <a:srgbClr val="C00000"/>
            </a:solidFill>
          </a:ln>
        </p:spPr>
        <p:txBody>
          <a:bodyPr wrap="square" anchor="ctr" anchorCtr="0">
            <a:noAutofit/>
          </a:bodyPr>
          <a:lstStyle/>
          <a:p>
            <a:pPr algn="ctr">
              <a:spcBef>
                <a:spcPts val="120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0"/>
          <a:stretch>
            <a:fillRect/>
          </a:stretch>
        </p:blipFill>
        <p:spPr>
          <a:xfrm>
            <a:off x="1300071" y="5274960"/>
            <a:ext cx="418234" cy="435823"/>
          </a:xfrm>
          <a:prstGeom prst="rect">
            <a:avLst/>
          </a:prstGeom>
        </p:spPr>
      </p:pic>
      <p:pic>
        <p:nvPicPr>
          <p:cNvPr id="7" name="图片 6"/>
          <p:cNvPicPr>
            <a:picLocks noChangeAspect="1"/>
          </p:cNvPicPr>
          <p:nvPr/>
        </p:nvPicPr>
        <p:blipFill>
          <a:blip r:embed="rId11"/>
          <a:stretch>
            <a:fillRect/>
          </a:stretch>
        </p:blipFill>
        <p:spPr>
          <a:xfrm>
            <a:off x="1347581" y="5786113"/>
            <a:ext cx="894172" cy="243152"/>
          </a:xfrm>
          <a:prstGeom prst="rect">
            <a:avLst/>
          </a:prstGeom>
        </p:spPr>
      </p:pic>
      <p:grpSp>
        <p:nvGrpSpPr>
          <p:cNvPr id="12" name="组合 11"/>
          <p:cNvGrpSpPr/>
          <p:nvPr/>
        </p:nvGrpSpPr>
        <p:grpSpPr>
          <a:xfrm>
            <a:off x="7729282" y="841576"/>
            <a:ext cx="1264879" cy="5363577"/>
            <a:chOff x="7754683" y="841576"/>
            <a:chExt cx="1264879" cy="5363577"/>
          </a:xfrm>
        </p:grpSpPr>
        <p:sp>
          <p:nvSpPr>
            <p:cNvPr id="92" name="右箭头 91"/>
            <p:cNvSpPr/>
            <p:nvPr/>
          </p:nvSpPr>
          <p:spPr>
            <a:xfrm>
              <a:off x="7757187" y="1858740"/>
              <a:ext cx="345788" cy="579745"/>
            </a:xfrm>
            <a:prstGeom prst="rightArrow">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3" name="右箭头 92"/>
            <p:cNvSpPr/>
            <p:nvPr/>
          </p:nvSpPr>
          <p:spPr>
            <a:xfrm>
              <a:off x="7754683" y="3504934"/>
              <a:ext cx="345788" cy="579745"/>
            </a:xfrm>
            <a:prstGeom prst="rightArrow">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4" name="右箭头 93"/>
            <p:cNvSpPr/>
            <p:nvPr/>
          </p:nvSpPr>
          <p:spPr>
            <a:xfrm>
              <a:off x="7763033" y="5147733"/>
              <a:ext cx="345788" cy="579745"/>
            </a:xfrm>
            <a:prstGeom prst="rightArrow">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8282225" y="1435278"/>
              <a:ext cx="606502" cy="1398557"/>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大众化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8283723" y="3089855"/>
              <a:ext cx="606502" cy="1398557"/>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2000" b="1" dirty="0">
                  <a:solidFill>
                    <a:srgbClr val="C00000"/>
                  </a:solidFill>
                  <a:latin typeface="微软雅黑" panose="020B0503020204020204" pitchFamily="34" charset="-122"/>
                  <a:ea typeface="微软雅黑" panose="020B0503020204020204" pitchFamily="34" charset="-122"/>
                </a:rPr>
                <a:t>纵深化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8282225" y="4805054"/>
              <a:ext cx="606502" cy="1400099"/>
            </a:xfrm>
            <a:prstGeom prst="roundRect">
              <a:avLst/>
            </a:prstGeom>
            <a:solidFill>
              <a:schemeClr val="bg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2000" b="1" dirty="0">
                  <a:solidFill>
                    <a:srgbClr val="C00000"/>
                  </a:solidFill>
                  <a:latin typeface="微软雅黑" panose="020B0503020204020204" pitchFamily="34" charset="-122"/>
                  <a:ea typeface="微软雅黑" panose="020B0503020204020204" pitchFamily="34" charset="-122"/>
                </a:rPr>
                <a:t>生态化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8100471" y="841576"/>
              <a:ext cx="919091" cy="461665"/>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趋势</a:t>
              </a:r>
              <a:endParaRPr lang="zh-CN" altLang="en-US" sz="24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34413" y="1435278"/>
            <a:ext cx="7330594" cy="1491321"/>
            <a:chOff x="234413" y="1435278"/>
            <a:chExt cx="7330594" cy="1491321"/>
          </a:xfrm>
        </p:grpSpPr>
        <p:sp>
          <p:nvSpPr>
            <p:cNvPr id="29" name="圆角矩形 43"/>
            <p:cNvSpPr/>
            <p:nvPr/>
          </p:nvSpPr>
          <p:spPr>
            <a:xfrm>
              <a:off x="1098510" y="1467506"/>
              <a:ext cx="3211035"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1098510" y="1551583"/>
              <a:ext cx="3246146"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面向全球</a:t>
              </a:r>
              <a:r>
                <a:rPr lang="zh-CN" altLang="en-US" sz="1600" b="1" dirty="0">
                  <a:latin typeface="微软雅黑" panose="020B0503020204020204" pitchFamily="34" charset="-122"/>
                  <a:ea typeface="微软雅黑" panose="020B0503020204020204" pitchFamily="34" charset="-122"/>
                </a:rPr>
                <a:t>开源开发群体</a:t>
              </a:r>
              <a:endParaRPr lang="zh-CN" altLang="en-US" sz="1600" b="1" dirty="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12"/>
            <a:stretch>
              <a:fillRect/>
            </a:stretch>
          </p:blipFill>
          <p:spPr>
            <a:xfrm>
              <a:off x="1291467" y="2173227"/>
              <a:ext cx="1018485" cy="470504"/>
            </a:xfrm>
            <a:prstGeom prst="rect">
              <a:avLst/>
            </a:prstGeom>
          </p:spPr>
        </p:pic>
        <p:sp>
          <p:nvSpPr>
            <p:cNvPr id="32" name="矩形 31"/>
            <p:cNvSpPr/>
            <p:nvPr/>
          </p:nvSpPr>
          <p:spPr>
            <a:xfrm>
              <a:off x="2338100" y="2024491"/>
              <a:ext cx="2072404" cy="738664"/>
            </a:xfrm>
            <a:prstGeom prst="rect">
              <a:avLst/>
            </a:prstGeom>
          </p:spPr>
          <p:txBody>
            <a:bodyPr wrap="square">
              <a:spAutoFit/>
            </a:bodyPr>
            <a:lstStyle/>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2700</a:t>
              </a:r>
              <a:r>
                <a:rPr lang="zh-CN" altLang="en-US" sz="1400" dirty="0">
                  <a:latin typeface="微软雅黑" panose="020B0503020204020204" pitchFamily="34" charset="-122"/>
                  <a:ea typeface="微软雅黑" panose="020B0503020204020204" pitchFamily="34" charset="-122"/>
                </a:rPr>
                <a:t>多万开发者</a:t>
              </a:r>
              <a:endParaRPr lang="zh-CN" altLang="en-US"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2400</a:t>
              </a:r>
              <a:r>
                <a:rPr lang="zh-CN" altLang="en-US" sz="1400" dirty="0">
                  <a:latin typeface="微软雅黑" panose="020B0503020204020204" pitchFamily="34" charset="-122"/>
                  <a:ea typeface="微软雅黑" panose="020B0503020204020204" pitchFamily="34" charset="-122"/>
                </a:rPr>
                <a:t>多万开源仓库</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180</a:t>
              </a:r>
              <a:r>
                <a:rPr lang="zh-CN" altLang="en-US" sz="1400" dirty="0">
                  <a:latin typeface="微软雅黑" panose="020B0503020204020204" pitchFamily="34" charset="-122"/>
                  <a:ea typeface="微软雅黑" panose="020B0503020204020204" pitchFamily="34" charset="-122"/>
                </a:rPr>
                <a:t>多万开源组织</a:t>
              </a:r>
              <a:endParaRPr lang="zh-CN" altLang="en-US" sz="1400" dirty="0">
                <a:latin typeface="微软雅黑" panose="020B0503020204020204" pitchFamily="34" charset="-122"/>
                <a:ea typeface="微软雅黑" panose="020B0503020204020204" pitchFamily="34" charset="-122"/>
              </a:endParaRPr>
            </a:p>
          </p:txBody>
        </p:sp>
        <p:sp>
          <p:nvSpPr>
            <p:cNvPr id="96" name="圆角矩形 43"/>
            <p:cNvSpPr/>
            <p:nvPr/>
          </p:nvSpPr>
          <p:spPr>
            <a:xfrm>
              <a:off x="4915784" y="1467505"/>
              <a:ext cx="2649223" cy="1459093"/>
            </a:xfrm>
            <a:prstGeom prst="roundRect">
              <a:avLst>
                <a:gd name="adj" fmla="val 0"/>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4915784" y="1528173"/>
              <a:ext cx="2649223" cy="377565"/>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聚焦国内</a:t>
              </a:r>
              <a:r>
                <a:rPr lang="zh-CN" altLang="en-US" sz="1600" b="1" dirty="0">
                  <a:latin typeface="微软雅黑" panose="020B0503020204020204" pitchFamily="34" charset="-122"/>
                  <a:ea typeface="微软雅黑" panose="020B0503020204020204" pitchFamily="34" charset="-122"/>
                </a:rPr>
                <a:t>开源开发群体</a:t>
              </a:r>
              <a:endParaRPr lang="zh-CN" altLang="en-US" sz="1600" b="1" dirty="0">
                <a:latin typeface="微软雅黑" panose="020B0503020204020204" pitchFamily="34" charset="-122"/>
                <a:ea typeface="微软雅黑" panose="020B0503020204020204" pitchFamily="34" charset="-122"/>
              </a:endParaRPr>
            </a:p>
          </p:txBody>
        </p:sp>
        <p:pic>
          <p:nvPicPr>
            <p:cNvPr id="100" name="图片 26" descr="开源中国.jpg"/>
            <p:cNvPicPr>
              <a:picLocks noChangeAspect="1"/>
            </p:cNvPicPr>
            <p:nvPr/>
          </p:nvPicPr>
          <p:blipFill>
            <a:blip r:embed="rId13"/>
            <a:stretch>
              <a:fillRect/>
            </a:stretch>
          </p:blipFill>
          <p:spPr>
            <a:xfrm>
              <a:off x="5004048" y="2051613"/>
              <a:ext cx="873491" cy="268593"/>
            </a:xfrm>
            <a:prstGeom prst="rect">
              <a:avLst/>
            </a:prstGeom>
          </p:spPr>
        </p:pic>
        <p:pic>
          <p:nvPicPr>
            <p:cNvPr id="101" name="图片 100"/>
            <p:cNvPicPr>
              <a:picLocks noChangeAspect="1"/>
            </p:cNvPicPr>
            <p:nvPr/>
          </p:nvPicPr>
          <p:blipFill>
            <a:blip r:embed="rId14"/>
            <a:stretch>
              <a:fillRect/>
            </a:stretch>
          </p:blipFill>
          <p:spPr>
            <a:xfrm>
              <a:off x="5144893" y="2408541"/>
              <a:ext cx="591800" cy="304477"/>
            </a:xfrm>
            <a:prstGeom prst="rect">
              <a:avLst/>
            </a:prstGeom>
          </p:spPr>
        </p:pic>
        <p:sp>
          <p:nvSpPr>
            <p:cNvPr id="102" name="矩形 101"/>
            <p:cNvSpPr/>
            <p:nvPr/>
          </p:nvSpPr>
          <p:spPr>
            <a:xfrm>
              <a:off x="5805519" y="1990844"/>
              <a:ext cx="1759488" cy="738664"/>
            </a:xfrm>
            <a:prstGeom prst="rect">
              <a:avLst/>
            </a:prstGeom>
          </p:spPr>
          <p:txBody>
            <a:bodyPr wrap="square">
              <a:spAutoFit/>
            </a:bodyPr>
            <a:lstStyle/>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300</a:t>
              </a:r>
              <a:r>
                <a:rPr lang="zh-CN" altLang="en-US" sz="1400" dirty="0">
                  <a:latin typeface="微软雅黑" panose="020B0503020204020204" pitchFamily="34" charset="-122"/>
                  <a:ea typeface="微软雅黑" panose="020B0503020204020204" pitchFamily="34" charset="-122"/>
                </a:rPr>
                <a:t>多万开发者</a:t>
              </a:r>
              <a:endParaRPr lang="zh-CN" altLang="en-US"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600</a:t>
              </a:r>
              <a:r>
                <a:rPr lang="zh-CN" altLang="en-US" sz="1400" dirty="0">
                  <a:latin typeface="微软雅黑" panose="020B0503020204020204" pitchFamily="34" charset="-122"/>
                  <a:ea typeface="微软雅黑" panose="020B0503020204020204" pitchFamily="34" charset="-122"/>
                </a:rPr>
                <a:t>多万仓库</a:t>
              </a:r>
              <a:endParaRPr lang="en-US" altLang="zh-CN" sz="1400" dirty="0">
                <a:latin typeface="微软雅黑" panose="020B0503020204020204" pitchFamily="34" charset="-122"/>
                <a:ea typeface="微软雅黑" panose="020B0503020204020204" pitchFamily="34" charset="-122"/>
              </a:endParaRPr>
            </a:p>
            <a:p>
              <a:pPr marL="177800" indent="-177800" algn="just">
                <a:spcBef>
                  <a:spcPts val="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7900</a:t>
              </a:r>
              <a:r>
                <a:rPr lang="zh-CN" altLang="en-US" sz="1400" dirty="0">
                  <a:latin typeface="微软雅黑" panose="020B0503020204020204" pitchFamily="34" charset="-122"/>
                  <a:ea typeface="微软雅黑" panose="020B0503020204020204" pitchFamily="34" charset="-122"/>
                </a:rPr>
                <a:t>多开源项目</a:t>
              </a:r>
              <a:endParaRPr lang="en-US" altLang="zh-CN" sz="1400" dirty="0">
                <a:latin typeface="微软雅黑" panose="020B0503020204020204" pitchFamily="34" charset="-122"/>
                <a:ea typeface="微软雅黑" panose="020B0503020204020204" pitchFamily="34" charset="-122"/>
              </a:endParaRPr>
            </a:p>
          </p:txBody>
        </p:sp>
        <p:sp>
          <p:nvSpPr>
            <p:cNvPr id="3" name="左右箭头 2"/>
            <p:cNvSpPr/>
            <p:nvPr/>
          </p:nvSpPr>
          <p:spPr>
            <a:xfrm>
              <a:off x="4410877" y="2051613"/>
              <a:ext cx="400602" cy="457325"/>
            </a:xfrm>
            <a:prstGeom prst="leftRightArrow">
              <a:avLst>
                <a:gd name="adj1" fmla="val 50000"/>
                <a:gd name="adj2" fmla="val 31132"/>
              </a:avLst>
            </a:prstGeom>
            <a:solidFill>
              <a:schemeClr val="bg1"/>
            </a:solidFill>
            <a:ln w="25400">
              <a:solidFill>
                <a:srgbClr val="C00000"/>
              </a:solidFill>
            </a:ln>
          </p:spPr>
          <p:txBody>
            <a:bodyPr wrap="square" anchor="ctr" anchorCtr="0">
              <a:noAutofit/>
            </a:bodyPr>
            <a:lstStyle/>
            <a:p>
              <a:pPr algn="ctr">
                <a:spcBef>
                  <a:spcPts val="120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234413" y="1435278"/>
              <a:ext cx="606502" cy="1398557"/>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群体开发</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55" name="圆角矩形 54"/>
          <p:cNvSpPr/>
          <p:nvPr/>
        </p:nvSpPr>
        <p:spPr>
          <a:xfrm>
            <a:off x="235911" y="3089855"/>
            <a:ext cx="606502" cy="1398557"/>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协同创新</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234413" y="4805054"/>
            <a:ext cx="606502" cy="1400099"/>
          </a:xfrm>
          <a:prstGeom prst="round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社区运营</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我国构建开源生态面临的挑战</a:t>
            </a:r>
            <a:endParaRPr lang="zh-CN" altLang="en-US" dirty="0"/>
          </a:p>
        </p:txBody>
      </p:sp>
      <p:grpSp>
        <p:nvGrpSpPr>
          <p:cNvPr id="11" name="组合 10"/>
          <p:cNvGrpSpPr>
            <a:grpSpLocks noChangeAspect="1"/>
          </p:cNvGrpSpPr>
          <p:nvPr/>
        </p:nvGrpSpPr>
        <p:grpSpPr>
          <a:xfrm>
            <a:off x="467544" y="2617522"/>
            <a:ext cx="2520280" cy="2196381"/>
            <a:chOff x="2829002" y="2204864"/>
            <a:chExt cx="3255579" cy="2799138"/>
          </a:xfrm>
          <a:solidFill>
            <a:schemeClr val="bg1"/>
          </a:solidFill>
        </p:grpSpPr>
        <p:sp>
          <p:nvSpPr>
            <p:cNvPr id="4" name="圆角矩形 3"/>
            <p:cNvSpPr/>
            <p:nvPr/>
          </p:nvSpPr>
          <p:spPr>
            <a:xfrm>
              <a:off x="4067944" y="2204864"/>
              <a:ext cx="2016637" cy="709414"/>
            </a:xfrm>
            <a:prstGeom prst="round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群体化开发</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67944" y="3246211"/>
              <a:ext cx="2016637" cy="709414"/>
            </a:xfrm>
            <a:prstGeom prst="round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协同化创新</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067944" y="4294588"/>
              <a:ext cx="2016637" cy="709414"/>
            </a:xfrm>
            <a:prstGeom prst="round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社区化运营</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2829002" y="2204864"/>
              <a:ext cx="675293" cy="2799138"/>
            </a:xfrm>
            <a:prstGeom prst="round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开源社区生态系统</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a:stCxn id="4" idx="1"/>
            </p:cNvCxnSpPr>
            <p:nvPr/>
          </p:nvCxnSpPr>
          <p:spPr>
            <a:xfrm flipH="1">
              <a:off x="3504296" y="2559572"/>
              <a:ext cx="563649" cy="1062062"/>
            </a:xfrm>
            <a:prstGeom prst="line">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cxnSp>
        <p:cxnSp>
          <p:nvCxnSpPr>
            <p:cNvPr id="9" name="直接连接符 8"/>
            <p:cNvCxnSpPr>
              <a:stCxn id="5" idx="1"/>
              <a:endCxn id="7" idx="3"/>
            </p:cNvCxnSpPr>
            <p:nvPr/>
          </p:nvCxnSpPr>
          <p:spPr>
            <a:xfrm flipH="1">
              <a:off x="3504296" y="3600919"/>
              <a:ext cx="563649" cy="3515"/>
            </a:xfrm>
            <a:prstGeom prst="line">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cxnSp>
        <p:cxnSp>
          <p:nvCxnSpPr>
            <p:cNvPr id="10" name="直接连接符 9"/>
            <p:cNvCxnSpPr>
              <a:stCxn id="6" idx="1"/>
              <a:endCxn id="7" idx="3"/>
            </p:cNvCxnSpPr>
            <p:nvPr/>
          </p:nvCxnSpPr>
          <p:spPr>
            <a:xfrm flipH="1" flipV="1">
              <a:off x="3504296" y="3604434"/>
              <a:ext cx="563649" cy="1044862"/>
            </a:xfrm>
            <a:prstGeom prst="line">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cxnSp>
      </p:grpSp>
      <p:grpSp>
        <p:nvGrpSpPr>
          <p:cNvPr id="14" name="组合 13"/>
          <p:cNvGrpSpPr/>
          <p:nvPr/>
        </p:nvGrpSpPr>
        <p:grpSpPr>
          <a:xfrm>
            <a:off x="3319357" y="980728"/>
            <a:ext cx="5237668" cy="5328592"/>
            <a:chOff x="3319357" y="980728"/>
            <a:chExt cx="5237668" cy="5328592"/>
          </a:xfrm>
        </p:grpSpPr>
        <p:sp>
          <p:nvSpPr>
            <p:cNvPr id="19" name="右箭头 18"/>
            <p:cNvSpPr/>
            <p:nvPr/>
          </p:nvSpPr>
          <p:spPr>
            <a:xfrm>
              <a:off x="3336943" y="3481783"/>
              <a:ext cx="403316" cy="440308"/>
            </a:xfrm>
            <a:prstGeom prst="rightArrow">
              <a:avLst/>
            </a:prstGeom>
            <a:solidFill>
              <a:schemeClr val="bg1"/>
            </a:solidFill>
            <a:ln w="25400">
              <a:solidFill>
                <a:srgbClr val="C00000"/>
              </a:solidFill>
            </a:ln>
          </p:spPr>
          <p:txBody>
            <a:bodyPr wrap="square" anchor="ctr" anchorCtr="0">
              <a:noAutofit/>
            </a:bodyPr>
            <a:lstStyle/>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0" name="右箭头 19"/>
            <p:cNvSpPr/>
            <p:nvPr/>
          </p:nvSpPr>
          <p:spPr>
            <a:xfrm rot="19763204">
              <a:off x="3319357" y="2322286"/>
              <a:ext cx="474055" cy="362592"/>
            </a:xfrm>
            <a:prstGeom prst="rightArrow">
              <a:avLst/>
            </a:prstGeom>
            <a:solidFill>
              <a:schemeClr val="bg1"/>
            </a:solidFill>
            <a:ln w="25400">
              <a:solidFill>
                <a:srgbClr val="C00000"/>
              </a:solidFill>
            </a:ln>
          </p:spPr>
          <p:txBody>
            <a:bodyPr wrap="square" anchor="ctr" anchorCtr="0">
              <a:noAutofit/>
            </a:bodyPr>
            <a:lstStyle/>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1" name="右箭头 20"/>
            <p:cNvSpPr/>
            <p:nvPr/>
          </p:nvSpPr>
          <p:spPr>
            <a:xfrm rot="1836796" flipV="1">
              <a:off x="3320638" y="4780619"/>
              <a:ext cx="455663" cy="362592"/>
            </a:xfrm>
            <a:prstGeom prst="rightArrow">
              <a:avLst/>
            </a:prstGeom>
            <a:solidFill>
              <a:schemeClr val="bg1"/>
            </a:solidFill>
            <a:ln w="25400">
              <a:solidFill>
                <a:srgbClr val="C00000"/>
              </a:solidFill>
            </a:ln>
          </p:spPr>
          <p:txBody>
            <a:bodyPr wrap="square" anchor="ctr" anchorCtr="0">
              <a:noAutofit/>
            </a:bodyPr>
            <a:lstStyle/>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圆角矩形 2"/>
            <p:cNvSpPr/>
            <p:nvPr/>
          </p:nvSpPr>
          <p:spPr>
            <a:xfrm>
              <a:off x="4131217" y="1562240"/>
              <a:ext cx="4425808" cy="1035893"/>
            </a:xfrm>
            <a:prstGeom prst="roundRect">
              <a:avLst>
                <a:gd name="adj" fmla="val 0"/>
              </a:avLst>
            </a:prstGeom>
            <a:solidFill>
              <a:schemeClr val="bg1"/>
            </a:solidFill>
            <a:ln w="25400">
              <a:solidFill>
                <a:srgbClr val="C00000"/>
              </a:solidFill>
            </a:ln>
          </p:spPr>
          <p:txBody>
            <a:bodyPr wrap="square" tIns="72000" bIns="72000" anchor="ctr" anchorCtr="0">
              <a:noAutofit/>
            </a:bodyPr>
            <a:lstStyle/>
            <a:p>
              <a:pPr algn="just">
                <a:spcBef>
                  <a:spcPts val="0"/>
                </a:spcBef>
              </a:pPr>
              <a:r>
                <a:rPr lang="zh-CN" altLang="en-US" sz="2000" b="1" dirty="0">
                  <a:solidFill>
                    <a:srgbClr val="C00000"/>
                  </a:solidFill>
                  <a:latin typeface="微软雅黑" panose="020B0503020204020204" pitchFamily="34" charset="-122"/>
                  <a:ea typeface="微软雅黑" panose="020B0503020204020204" pitchFamily="34" charset="-122"/>
                </a:rPr>
                <a:t>开源平台主要由国外企业运营，我国主动权、话语权、知情权不足</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4131218" y="3402573"/>
              <a:ext cx="4425807" cy="1035893"/>
            </a:xfrm>
            <a:prstGeom prst="roundRect">
              <a:avLst>
                <a:gd name="adj" fmla="val 0"/>
              </a:avLst>
            </a:prstGeom>
            <a:solidFill>
              <a:schemeClr val="bg1"/>
            </a:solidFill>
            <a:ln w="25400">
              <a:solidFill>
                <a:srgbClr val="C00000"/>
              </a:solidFill>
            </a:ln>
          </p:spPr>
          <p:txBody>
            <a:bodyPr wrap="square" tIns="72000" bIns="72000" anchor="ctr" anchorCtr="0">
              <a:noAutofit/>
            </a:bodyPr>
            <a:lstStyle/>
            <a:p>
              <a:pPr algn="just">
                <a:spcBef>
                  <a:spcPts val="0"/>
                </a:spcBef>
              </a:pPr>
              <a:r>
                <a:rPr lang="zh-CN" altLang="en-US" sz="2000" b="1" dirty="0">
                  <a:solidFill>
                    <a:srgbClr val="C00000"/>
                  </a:solidFill>
                  <a:latin typeface="微软雅黑" panose="020B0503020204020204" pitchFamily="34" charset="-122"/>
                  <a:ea typeface="微软雅黑" panose="020B0503020204020204" pitchFamily="34" charset="-122"/>
                </a:rPr>
                <a:t>我国主要聚焦特定应用场景，缺少基础核心和原创类的开源项目</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131218" y="5273427"/>
              <a:ext cx="4425807" cy="1035893"/>
            </a:xfrm>
            <a:prstGeom prst="roundRect">
              <a:avLst>
                <a:gd name="adj" fmla="val 0"/>
              </a:avLst>
            </a:prstGeom>
            <a:solidFill>
              <a:schemeClr val="bg1"/>
            </a:solidFill>
            <a:ln w="25400">
              <a:solidFill>
                <a:srgbClr val="C00000"/>
              </a:solidFill>
            </a:ln>
          </p:spPr>
          <p:txBody>
            <a:bodyPr wrap="square" tIns="72000" bIns="72000" anchor="ctr" anchorCtr="0">
              <a:noAutofit/>
            </a:bodyPr>
            <a:lstStyle/>
            <a:p>
              <a:pPr algn="just">
                <a:spcBef>
                  <a:spcPts val="0"/>
                </a:spcBef>
              </a:pPr>
              <a:r>
                <a:rPr lang="zh-CN" altLang="en-US" sz="2000" b="1" dirty="0">
                  <a:solidFill>
                    <a:srgbClr val="C00000"/>
                  </a:solidFill>
                  <a:latin typeface="微软雅黑" panose="020B0503020204020204" pitchFamily="34" charset="-122"/>
                  <a:ea typeface="微软雅黑" panose="020B0503020204020204" pitchFamily="34" charset="-122"/>
                </a:rPr>
                <a:t>我国尚未形成云计算和大数据的可持续、成规模的开源产业群</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3934111" y="980728"/>
              <a:ext cx="2438089" cy="642029"/>
            </a:xfrm>
            <a:prstGeom prst="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lIns="216000" rtlCol="0" anchor="ctr"/>
            <a:lstStyle/>
            <a:p>
              <a:r>
                <a:rPr lang="zh-CN" altLang="en-US" sz="2400" b="1" dirty="0">
                  <a:solidFill>
                    <a:schemeClr val="bg1"/>
                  </a:solidFill>
                  <a:latin typeface="微软雅黑" panose="020B0503020204020204" pitchFamily="34" charset="-122"/>
                  <a:ea typeface="微软雅黑" panose="020B0503020204020204" pitchFamily="34" charset="-122"/>
                </a:rPr>
                <a:t>安全可控方面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3936408" y="2873942"/>
              <a:ext cx="2436529" cy="642029"/>
            </a:xfrm>
            <a:prstGeom prst="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lIns="216000" rtlCol="0" anchor="ctr"/>
            <a:lstStyle/>
            <a:p>
              <a:r>
                <a:rPr lang="zh-CN" altLang="en-US" sz="2400" b="1" dirty="0">
                  <a:solidFill>
                    <a:schemeClr val="bg1"/>
                  </a:solidFill>
                  <a:latin typeface="微软雅黑" panose="020B0503020204020204" pitchFamily="34" charset="-122"/>
                  <a:ea typeface="微软雅黑" panose="020B0503020204020204" pitchFamily="34" charset="-122"/>
                </a:rPr>
                <a:t>主导创新方面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3940550" y="4710431"/>
              <a:ext cx="2433716" cy="642029"/>
            </a:xfrm>
            <a:prstGeom prst="rect">
              <a:avLst/>
            </a:prstGeom>
            <a:solidFill>
              <a:srgbClr val="C00000"/>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wrap="square" lIns="216000" rtlCol="0" anchor="ctr"/>
            <a:lstStyle/>
            <a:p>
              <a:r>
                <a:rPr lang="zh-CN" altLang="en-US" sz="2400" b="1" dirty="0">
                  <a:solidFill>
                    <a:schemeClr val="bg1"/>
                  </a:solidFill>
                  <a:latin typeface="微软雅黑" panose="020B0503020204020204" pitchFamily="34" charset="-122"/>
                  <a:ea typeface="微软雅黑" panose="020B0503020204020204" pitchFamily="34" charset="-122"/>
                </a:rPr>
                <a:t>产业生态方面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报告PPT\PPT素材\图标-冲浪者和太极20160418\太极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71056" y="2365723"/>
            <a:ext cx="2401887"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项目研究思路</a:t>
            </a:r>
            <a:endParaRPr lang="zh-CN" altLang="en-US" dirty="0"/>
          </a:p>
        </p:txBody>
      </p:sp>
      <p:grpSp>
        <p:nvGrpSpPr>
          <p:cNvPr id="3" name="组合 2"/>
          <p:cNvGrpSpPr/>
          <p:nvPr/>
        </p:nvGrpSpPr>
        <p:grpSpPr>
          <a:xfrm>
            <a:off x="444066" y="2307341"/>
            <a:ext cx="4131404" cy="2921859"/>
            <a:chOff x="444066" y="1730667"/>
            <a:chExt cx="4131404" cy="2921859"/>
          </a:xfrm>
        </p:grpSpPr>
        <p:sp>
          <p:nvSpPr>
            <p:cNvPr id="15" name="矩形 14"/>
            <p:cNvSpPr/>
            <p:nvPr/>
          </p:nvSpPr>
          <p:spPr>
            <a:xfrm>
              <a:off x="444066" y="1730668"/>
              <a:ext cx="3060000" cy="2921858"/>
            </a:xfrm>
            <a:prstGeom prst="rect">
              <a:avLst/>
            </a:prstGeom>
            <a:noFill/>
            <a:ln w="25400" cap="flat" cmpd="sng" algn="ctr">
              <a:solidFill>
                <a:srgbClr val="C00000"/>
              </a:solidFill>
              <a:prstDash val="solid"/>
            </a:ln>
            <a:effectLst/>
          </p:spPr>
          <p:txBody>
            <a:bodyPr tIns="144000"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srgbClr val="C00000"/>
                  </a:solidFill>
                  <a:latin typeface="微软雅黑" panose="020B0503020204020204" pitchFamily="34" charset="-122"/>
                  <a:ea typeface="微软雅黑" panose="020B0503020204020204" pitchFamily="34" charset="-122"/>
                </a:rPr>
                <a:t>模式研究</a:t>
              </a:r>
              <a:endParaRPr lang="en-US" altLang="zh-CN" sz="2800" kern="0" dirty="0">
                <a:solidFill>
                  <a:prstClr val="black"/>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600"/>
                </a:spcBef>
                <a:spcAft>
                  <a:spcPts val="0"/>
                </a:spcAft>
                <a:buClrTx/>
                <a:buSzTx/>
                <a:buFontTx/>
                <a:buNone/>
                <a:defRPr/>
              </a:pPr>
              <a:r>
                <a:rPr lang="zh-CN" altLang="en-US" sz="2000" kern="0" dirty="0">
                  <a:solidFill>
                    <a:prstClr val="black"/>
                  </a:solidFill>
                  <a:latin typeface="微软雅黑" panose="020B0503020204020204" pitchFamily="34" charset="-122"/>
                  <a:ea typeface="微软雅黑" panose="020B0503020204020204" pitchFamily="34" charset="-122"/>
                </a:rPr>
                <a:t>应对可持续发展与</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安全可控方面的挑战</a:t>
              </a:r>
              <a:endPar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2" name="组合 11"/>
            <p:cNvGrpSpPr>
              <a:grpSpLocks noChangeAspect="1"/>
            </p:cNvGrpSpPr>
            <p:nvPr/>
          </p:nvGrpSpPr>
          <p:grpSpPr>
            <a:xfrm>
              <a:off x="683568" y="3229468"/>
              <a:ext cx="2579747" cy="1173983"/>
              <a:chOff x="-2150747" y="944472"/>
              <a:chExt cx="3103356" cy="1516353"/>
            </a:xfrm>
          </p:grpSpPr>
          <p:sp>
            <p:nvSpPr>
              <p:cNvPr id="13" name="矩形 12"/>
              <p:cNvSpPr/>
              <p:nvPr/>
            </p:nvSpPr>
            <p:spPr>
              <a:xfrm>
                <a:off x="-2150746" y="1796733"/>
                <a:ext cx="3103354" cy="664092"/>
              </a:xfrm>
              <a:prstGeom prst="rect">
                <a:avLst/>
              </a:prstGeom>
              <a:noFill/>
              <a:ln w="25400" cap="flat" cmpd="sng" algn="ctr">
                <a:solidFill>
                  <a:srgbClr val="C00000"/>
                </a:solidFill>
                <a:prstDash val="solid"/>
              </a:ln>
              <a:effectLst/>
            </p:spPr>
            <p:txBody>
              <a:bodyPr rtlCol="0" anchor="ctr"/>
              <a:lstStyle/>
              <a:p>
                <a:pPr algn="ctr" fontAlgn="auto">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安全可控支撑平台</a:t>
                </a:r>
                <a:endParaRPr lang="zh-CN" altLang="en-US" sz="2000" b="1" kern="0"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2150747" y="944472"/>
                <a:ext cx="3103356" cy="664092"/>
              </a:xfrm>
              <a:prstGeom prst="rect">
                <a:avLst/>
              </a:prstGeom>
              <a:noFill/>
              <a:ln w="25400" cap="flat" cmpd="sng" algn="ctr">
                <a:solidFill>
                  <a:srgbClr val="C00000"/>
                </a:solidFill>
                <a:prstDash val="solid"/>
              </a:ln>
              <a:effectLst/>
            </p:spPr>
            <p:txBody>
              <a:bodyPr rtlCol="0" anchor="ctr"/>
              <a:lstStyle/>
              <a:p>
                <a:pPr algn="ctr" fontAlgn="auto">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运作模式与商业模式</a:t>
                </a:r>
                <a:endParaRPr lang="en-US" altLang="zh-CN" sz="2000" b="1" kern="0" dirty="0">
                  <a:solidFill>
                    <a:srgbClr val="C00000"/>
                  </a:solidFill>
                  <a:latin typeface="微软雅黑" panose="020B0503020204020204" pitchFamily="34" charset="-122"/>
                  <a:ea typeface="微软雅黑" panose="020B0503020204020204" pitchFamily="34" charset="-122"/>
                </a:endParaRPr>
              </a:p>
            </p:txBody>
          </p:sp>
        </p:grpSp>
        <p:cxnSp>
          <p:nvCxnSpPr>
            <p:cNvPr id="34" name="肘形连接符 33"/>
            <p:cNvCxnSpPr>
              <a:stCxn id="15" idx="0"/>
              <a:endCxn id="35" idx="0"/>
            </p:cNvCxnSpPr>
            <p:nvPr/>
          </p:nvCxnSpPr>
          <p:spPr>
            <a:xfrm rot="16200000" flipH="1">
              <a:off x="3049299" y="655434"/>
              <a:ext cx="450937" cy="2601404"/>
            </a:xfrm>
            <a:prstGeom prst="bentConnector3">
              <a:avLst>
                <a:gd name="adj1" fmla="val -161471"/>
              </a:avLst>
            </a:prstGeom>
            <a:noFill/>
            <a:ln w="57150" cap="flat" cmpd="sng" algn="ctr">
              <a:solidFill>
                <a:srgbClr val="C00000"/>
              </a:solidFill>
              <a:prstDash val="solid"/>
            </a:ln>
            <a:effectLst/>
          </p:spPr>
        </p:cxnSp>
      </p:grpSp>
      <p:sp>
        <p:nvSpPr>
          <p:cNvPr id="35" name="矩形 34"/>
          <p:cNvSpPr/>
          <p:nvPr/>
        </p:nvSpPr>
        <p:spPr>
          <a:xfrm>
            <a:off x="4419517" y="2758279"/>
            <a:ext cx="311906" cy="990042"/>
          </a:xfrm>
          <a:prstGeom prst="rect">
            <a:avLst/>
          </a:prstGeom>
          <a:noFill/>
          <a:ln w="19050">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575470" y="1557402"/>
            <a:ext cx="4162500" cy="2921858"/>
            <a:chOff x="4575470" y="980728"/>
            <a:chExt cx="4162500" cy="2921858"/>
          </a:xfrm>
        </p:grpSpPr>
        <p:sp>
          <p:nvSpPr>
            <p:cNvPr id="7" name="矩形 6"/>
            <p:cNvSpPr/>
            <p:nvPr/>
          </p:nvSpPr>
          <p:spPr>
            <a:xfrm>
              <a:off x="5677970" y="980728"/>
              <a:ext cx="3060000" cy="2921858"/>
            </a:xfrm>
            <a:prstGeom prst="rect">
              <a:avLst/>
            </a:prstGeom>
            <a:noFill/>
            <a:ln w="25400" cap="flat" cmpd="sng" algn="ctr">
              <a:solidFill>
                <a:srgbClr val="C00000"/>
              </a:solidFill>
              <a:prstDash val="solid"/>
            </a:ln>
            <a:effectLst/>
          </p:spPr>
          <p:txBody>
            <a:bodyPr tIns="144000"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b="1" kern="0" dirty="0">
                  <a:solidFill>
                    <a:srgbClr val="C00000"/>
                  </a:solidFill>
                  <a:latin typeface="微软雅黑" panose="020B0503020204020204" pitchFamily="34" charset="-122"/>
                  <a:ea typeface="微软雅黑" panose="020B0503020204020204" pitchFamily="34" charset="-122"/>
                </a:rPr>
                <a:t>生态实践</a:t>
              </a:r>
              <a:endPar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6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应对主导创新和产业生态方面</a:t>
              </a:r>
              <a:r>
                <a:rPr lang="zh-CN" altLang="en-US" sz="2000" kern="0" dirty="0">
                  <a:solidFill>
                    <a:prstClr val="black"/>
                  </a:solidFill>
                  <a:latin typeface="微软雅黑" panose="020B0503020204020204" pitchFamily="34" charset="-122"/>
                  <a:ea typeface="微软雅黑" panose="020B0503020204020204" pitchFamily="34" charset="-122"/>
                </a:rPr>
                <a:t>的挑战</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5965414" y="3153610"/>
              <a:ext cx="2502162" cy="514150"/>
            </a:xfrm>
            <a:prstGeom prst="rect">
              <a:avLst/>
            </a:prstGeom>
            <a:noFill/>
            <a:ln w="25400" cap="flat" cmpd="sng" algn="ctr">
              <a:solidFill>
                <a:srgbClr val="C00000"/>
              </a:solidFill>
              <a:prstDash val="solid"/>
            </a:ln>
            <a:effectLst/>
          </p:spPr>
          <p:txBody>
            <a:bodyPr rtlCol="0" anchor="ctr"/>
            <a:lstStyle/>
            <a:p>
              <a:pPr algn="ctr" fontAlgn="auto">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开源生态运营体系</a:t>
              </a:r>
              <a:endParaRPr lang="zh-CN" altLang="en-US" sz="2000" b="1" kern="0" dirty="0">
                <a:solidFill>
                  <a:srgbClr val="C00000"/>
                </a:solidFill>
                <a:latin typeface="微软雅黑" panose="020B0503020204020204" pitchFamily="34" charset="-122"/>
                <a:ea typeface="微软雅黑" panose="020B0503020204020204" pitchFamily="34" charset="-122"/>
              </a:endParaRPr>
            </a:p>
          </p:txBody>
        </p:sp>
        <p:sp>
          <p:nvSpPr>
            <p:cNvPr id="28" name="矩形 27"/>
            <p:cNvSpPr/>
            <p:nvPr/>
          </p:nvSpPr>
          <p:spPr>
            <a:xfrm>
              <a:off x="5965414" y="2492896"/>
              <a:ext cx="2502162" cy="514150"/>
            </a:xfrm>
            <a:prstGeom prst="rect">
              <a:avLst/>
            </a:prstGeom>
            <a:noFill/>
            <a:ln w="25400" cap="flat" cmpd="sng" algn="ctr">
              <a:solidFill>
                <a:srgbClr val="C00000"/>
              </a:solidFill>
              <a:prstDash val="solid"/>
            </a:ln>
            <a:effectLst/>
          </p:spPr>
          <p:txBody>
            <a:bodyPr rtlCol="0" anchor="ctr"/>
            <a:lstStyle/>
            <a:p>
              <a:pPr algn="ctr" fontAlgn="auto">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基础类与应用类体系</a:t>
              </a:r>
              <a:endParaRPr lang="en-US" altLang="zh-CN" sz="2000" b="1" kern="0" dirty="0">
                <a:solidFill>
                  <a:srgbClr val="C00000"/>
                </a:solidFill>
                <a:latin typeface="微软雅黑" panose="020B0503020204020204" pitchFamily="34" charset="-122"/>
                <a:ea typeface="微软雅黑" panose="020B0503020204020204" pitchFamily="34" charset="-122"/>
              </a:endParaRPr>
            </a:p>
          </p:txBody>
        </p:sp>
        <p:cxnSp>
          <p:nvCxnSpPr>
            <p:cNvPr id="39" name="肘形连接符 38"/>
            <p:cNvCxnSpPr>
              <a:stCxn id="7" idx="2"/>
              <a:endCxn id="35" idx="2"/>
            </p:cNvCxnSpPr>
            <p:nvPr/>
          </p:nvCxnSpPr>
          <p:spPr>
            <a:xfrm rot="5400000" flipH="1">
              <a:off x="5526250" y="2220867"/>
              <a:ext cx="730939" cy="2632500"/>
            </a:xfrm>
            <a:prstGeom prst="bentConnector3">
              <a:avLst>
                <a:gd name="adj1" fmla="val -96142"/>
              </a:avLst>
            </a:prstGeom>
            <a:noFill/>
            <a:ln w="57150" cap="flat" cmpd="sng" algn="ctr">
              <a:solidFill>
                <a:srgbClr val="C00000"/>
              </a:solidFill>
              <a:prstDash val="solid"/>
            </a:ln>
            <a:effectLst/>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p>
            <a:r>
              <a:rPr lang="zh-CN" altLang="en-US" sz="3200" dirty="0"/>
              <a:t>项目目标</a:t>
            </a:r>
            <a:endParaRPr lang="zh-CN" altLang="en-US" sz="3200" dirty="0"/>
          </a:p>
        </p:txBody>
      </p:sp>
      <p:sp>
        <p:nvSpPr>
          <p:cNvPr id="10" name="圆角矩形 9"/>
          <p:cNvSpPr/>
          <p:nvPr/>
        </p:nvSpPr>
        <p:spPr bwMode="auto">
          <a:xfrm>
            <a:off x="439420" y="3445510"/>
            <a:ext cx="928370" cy="601980"/>
          </a:xfrm>
          <a:prstGeom prst="roundRect">
            <a:avLst/>
          </a:prstGeom>
          <a:solidFill>
            <a:srgbClr val="FFFFFF"/>
          </a:solidFill>
          <a:ln w="25400" cap="flat" cmpd="sng" algn="ctr">
            <a:solidFill>
              <a:schemeClr val="tx1"/>
            </a:solidFill>
            <a:prstDash val="solid"/>
            <a:headEnd type="none" w="med" len="med"/>
            <a:tailEnd type="none" w="med" len="med"/>
          </a:ln>
          <a:effectLst/>
        </p:spPr>
        <p:txBody>
          <a:bodyPr vert="horz" wrap="square" lIns="0" tIns="0" rIns="0" bIns="0" numCol="1" rtlCol="0" anchor="ctr" anchorCtr="0" compatLnSpc="1"/>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支撑</a:t>
            </a:r>
            <a:endPar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平台</a:t>
            </a:r>
            <a:endPar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439420" y="4413250"/>
            <a:ext cx="928370" cy="601345"/>
          </a:xfrm>
          <a:prstGeom prst="roundRect">
            <a:avLst/>
          </a:prstGeom>
          <a:solidFill>
            <a:srgbClr val="FFFFFF"/>
          </a:solidFill>
          <a:ln w="25400" cap="flat" cmpd="sng" algn="ctr">
            <a:solidFill>
              <a:schemeClr val="tx1"/>
            </a:solidFill>
            <a:prstDash val="solid"/>
            <a:headEnd type="none" w="med" len="med"/>
            <a:tailEnd type="none" w="med" len="med"/>
          </a:ln>
          <a:effectLst/>
        </p:spPr>
        <p:txBody>
          <a:bodyPr vert="horz" wrap="square" lIns="0" tIns="0" rIns="0" bIns="0" numCol="1" rtlCol="0" anchor="ctr" anchorCtr="0" compatLnSpc="1"/>
          <a:p>
            <a:pPr algn="ctr" eaLnBrk="0" fontAlgn="auto" hangingPunct="0">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生态</a:t>
            </a:r>
            <a:endParaRPr lang="en-US" altLang="zh-CN" sz="2000" b="1" kern="0" dirty="0">
              <a:solidFill>
                <a:srgbClr val="C00000"/>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实践</a:t>
            </a:r>
            <a:endParaRPr lang="zh-CN" altLang="en-US" sz="2000" b="1" kern="0"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439420" y="5509260"/>
            <a:ext cx="928370" cy="601345"/>
          </a:xfrm>
          <a:prstGeom prst="roundRect">
            <a:avLst/>
          </a:prstGeom>
          <a:solidFill>
            <a:srgbClr val="FFFFFF"/>
          </a:solidFill>
          <a:ln w="25400" cap="flat" cmpd="sng" algn="ctr">
            <a:solidFill>
              <a:schemeClr val="tx1"/>
            </a:solidFill>
            <a:prstDash val="solid"/>
            <a:headEnd type="none" w="med" len="med"/>
            <a:tailEnd type="none" w="med" len="med"/>
          </a:ln>
          <a:effectLst/>
        </p:spPr>
        <p:txBody>
          <a:bodyPr vert="horz" wrap="square" lIns="0" tIns="0" rIns="0" bIns="0" numCol="1" rtlCol="0" anchor="ctr" anchorCtr="0" compatLnSpc="1"/>
          <a:p>
            <a:pPr algn="ctr" eaLnBrk="0" fontAlgn="auto" hangingPunct="0">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建设</a:t>
            </a:r>
            <a:endParaRPr lang="zh-CN" altLang="en-US" sz="2000" b="1" kern="0" dirty="0">
              <a:solidFill>
                <a:srgbClr val="C00000"/>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pPr>
            <a:r>
              <a:rPr lang="zh-CN" altLang="en-US" sz="2000" b="1" kern="0" dirty="0">
                <a:solidFill>
                  <a:srgbClr val="C00000"/>
                </a:solidFill>
                <a:latin typeface="微软雅黑" panose="020B0503020204020204" pitchFamily="34" charset="-122"/>
                <a:ea typeface="微软雅黑" panose="020B0503020204020204" pitchFamily="34" charset="-122"/>
              </a:rPr>
              <a:t>运营</a:t>
            </a:r>
            <a:endParaRPr lang="zh-CN" altLang="en-US" sz="2000" b="1" kern="0" dirty="0">
              <a:solidFill>
                <a:srgbClr val="C00000"/>
              </a:solidFill>
              <a:latin typeface="微软雅黑" panose="020B0503020204020204" pitchFamily="34" charset="-122"/>
              <a:ea typeface="微软雅黑" panose="020B0503020204020204" pitchFamily="34" charset="-122"/>
            </a:endParaRPr>
          </a:p>
        </p:txBody>
      </p:sp>
      <p:sp>
        <p:nvSpPr>
          <p:cNvPr id="16" name="下箭头 15"/>
          <p:cNvSpPr/>
          <p:nvPr/>
        </p:nvSpPr>
        <p:spPr>
          <a:xfrm rot="16200000">
            <a:off x="1472565" y="3643630"/>
            <a:ext cx="337820" cy="357505"/>
          </a:xfrm>
          <a:prstGeom prst="downArrow">
            <a:avLst/>
          </a:prstGeom>
          <a:solidFill>
            <a:schemeClr val="bg1"/>
          </a:solidFill>
          <a:ln w="25400">
            <a:solidFill>
              <a:srgbClr val="C00000"/>
            </a:solidFill>
          </a:ln>
        </p:spPr>
        <p:txBody>
          <a:bodyPr wrap="square" anchor="ctr" anchorCtr="0">
            <a:noAutofit/>
          </a:bodyPr>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8" name="下箭头 17"/>
          <p:cNvSpPr/>
          <p:nvPr/>
        </p:nvSpPr>
        <p:spPr>
          <a:xfrm rot="16200000">
            <a:off x="1472565" y="4606925"/>
            <a:ext cx="337820" cy="357505"/>
          </a:xfrm>
          <a:prstGeom prst="downArrow">
            <a:avLst/>
          </a:prstGeom>
          <a:solidFill>
            <a:schemeClr val="bg1"/>
          </a:solidFill>
          <a:ln w="25400">
            <a:solidFill>
              <a:srgbClr val="C00000"/>
            </a:solidFill>
          </a:ln>
        </p:spPr>
        <p:txBody>
          <a:bodyPr wrap="square" anchor="ctr" anchorCtr="0">
            <a:noAutofit/>
          </a:bodyPr>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1" name="下箭头 20"/>
          <p:cNvSpPr/>
          <p:nvPr/>
        </p:nvSpPr>
        <p:spPr>
          <a:xfrm rot="16200000">
            <a:off x="1472565" y="5699760"/>
            <a:ext cx="337820" cy="357505"/>
          </a:xfrm>
          <a:prstGeom prst="downArrow">
            <a:avLst/>
          </a:prstGeom>
          <a:solidFill>
            <a:schemeClr val="bg1"/>
          </a:solidFill>
          <a:ln w="25400">
            <a:solidFill>
              <a:srgbClr val="C00000"/>
            </a:solidFill>
          </a:ln>
        </p:spPr>
        <p:txBody>
          <a:bodyPr wrap="square" anchor="ctr" anchorCtr="0">
            <a:noAutofit/>
          </a:bodyPr>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1879600" y="3314065"/>
            <a:ext cx="6871335" cy="74803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000" b="1" dirty="0">
                <a:solidFill>
                  <a:schemeClr val="bg1"/>
                </a:solidFill>
                <a:latin typeface="微软雅黑" panose="020B0503020204020204" pitchFamily="34" charset="-122"/>
                <a:ea typeface="微软雅黑" panose="020B0503020204020204" pitchFamily="34" charset="-122"/>
              </a:rPr>
              <a:t>针对开源社区服务平台的开放性及自主可控需求，构建安全可控的开源社区支撑平台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1879600" y="4364990"/>
            <a:ext cx="6871335" cy="74803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000" b="1" dirty="0">
                <a:solidFill>
                  <a:schemeClr val="bg1"/>
                </a:solidFill>
                <a:latin typeface="微软雅黑" panose="020B0503020204020204" pitchFamily="34" charset="-122"/>
                <a:ea typeface="微软雅黑" panose="020B0503020204020204" pitchFamily="34" charset="-122"/>
              </a:rPr>
              <a:t>建成较全谱系的云计算与大数据开源软件体系及生态系统，在重大行业形成应用示范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879600" y="5374640"/>
            <a:ext cx="6871335" cy="74803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000" b="1" dirty="0">
                <a:solidFill>
                  <a:schemeClr val="bg1"/>
                </a:solidFill>
                <a:latin typeface="微软雅黑" panose="020B0503020204020204" pitchFamily="34" charset="-122"/>
                <a:ea typeface="微软雅黑" panose="020B0503020204020204" pitchFamily="34" charset="-122"/>
              </a:rPr>
              <a:t>构建有影响力的云计算和大数据开源社区，推动产业从“参与融入”到“蓄势引领”的转变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251521" y="836712"/>
            <a:ext cx="8712968" cy="973849"/>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500" b="1" dirty="0">
                <a:solidFill>
                  <a:srgbClr val="C00000"/>
                </a:solidFill>
                <a:latin typeface="微软雅黑" panose="020B0503020204020204" pitchFamily="34" charset="-122"/>
                <a:ea typeface="微软雅黑" panose="020B0503020204020204" pitchFamily="34" charset="-122"/>
              </a:rPr>
              <a:t>总目标：建设安全可控的云计算和大数据开源社区生态系统</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422910" y="2424430"/>
            <a:ext cx="928370" cy="601980"/>
          </a:xfrm>
          <a:prstGeom prst="roundRect">
            <a:avLst/>
          </a:prstGeom>
          <a:solidFill>
            <a:srgbClr val="FFFFFF"/>
          </a:solidFill>
          <a:ln w="25400" cap="flat" cmpd="sng" algn="ctr">
            <a:solidFill>
              <a:schemeClr val="tx1"/>
            </a:solidFill>
            <a:prstDash val="solid"/>
            <a:headEnd type="none" w="med" len="med"/>
            <a:tailEnd type="none" w="med" len="med"/>
          </a:ln>
          <a:effectLst/>
        </p:spPr>
        <p:txBody>
          <a:bodyPr vert="horz" wrap="square" lIns="0" tIns="0" rIns="0" bIns="0" numCol="1" rtlCol="0" anchor="ctr" anchorCtr="0" compatLnSpc="1"/>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理论</a:t>
            </a:r>
            <a:endPar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技术</a:t>
            </a:r>
            <a:endPar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 name="下箭头 2"/>
          <p:cNvSpPr/>
          <p:nvPr/>
        </p:nvSpPr>
        <p:spPr>
          <a:xfrm rot="16200000">
            <a:off x="1456055" y="2622550"/>
            <a:ext cx="337820" cy="357505"/>
          </a:xfrm>
          <a:prstGeom prst="downArrow">
            <a:avLst/>
          </a:prstGeom>
          <a:solidFill>
            <a:schemeClr val="bg1"/>
          </a:solidFill>
          <a:ln w="25400">
            <a:solidFill>
              <a:srgbClr val="C00000"/>
            </a:solidFill>
          </a:ln>
        </p:spPr>
        <p:txBody>
          <a:bodyPr wrap="square" anchor="ctr" anchorCtr="0">
            <a:noAutofit/>
          </a:bodyPr>
          <a:p>
            <a:pPr algn="ctr">
              <a:spcBef>
                <a:spcPts val="0"/>
              </a:spcBef>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1863090" y="2292985"/>
            <a:ext cx="6871335" cy="74803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000" b="1" dirty="0">
                <a:solidFill>
                  <a:schemeClr val="bg1"/>
                </a:solidFill>
                <a:latin typeface="微软雅黑" panose="020B0503020204020204" pitchFamily="34" charset="-122"/>
                <a:ea typeface="微软雅黑" panose="020B0503020204020204" pitchFamily="34" charset="-122"/>
              </a:rPr>
              <a:t>研究符合我国国情的开源生态运作和商业模式、关键技术及产学研一体化的人才培养体系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Navy">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vy">
      <a:majorFont>
        <a:latin typeface="黑体"/>
        <a:ea typeface="黑体"/>
        <a:cs typeface="黑体"/>
      </a:majorFont>
      <a:minorFont>
        <a:latin typeface="Times New Roman"/>
        <a:ea typeface="黑体"/>
        <a:cs typeface="黑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tx1"/>
          </a:solidFill>
        </a:ln>
      </a:spPr>
      <a:bodyPr wrap="none" rtlCol="0" anchor="ctr"/>
      <a:lstStyle>
        <a:defPPr algn="ctr">
          <a:defRPr sz="1400" b="1" dirty="0" smtClean="0">
            <a:solidFill>
              <a:schemeClr val="tx1"/>
            </a:solidFill>
            <a:latin typeface="微软雅黑" panose="020B0503020204020204" pitchFamily="34" charset="-122"/>
            <a:ea typeface="微软雅黑" panose="020B0503020204020204" pitchFamily="34" charset="-122"/>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avy">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vy">
      <a:majorFont>
        <a:latin typeface="黑体"/>
        <a:ea typeface="黑体"/>
        <a:cs typeface="黑体"/>
      </a:majorFont>
      <a:minorFont>
        <a:latin typeface="Times New Roman"/>
        <a:ea typeface="黑体"/>
        <a:cs typeface="黑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9050" cap="sq" algn="ctr">
          <a:noFill/>
          <a:miter lim="800000"/>
        </a:ln>
      </a:spPr>
      <a:bodyPr lIns="72000" rIns="36000" rtlCol="0" anchor="ctr"/>
      <a:lstStyle>
        <a:defPPr>
          <a:defRPr lang="zh-CN" altLang="en-US" sz="1000" dirty="0">
            <a:effectLst>
              <a:outerShdw blurRad="38100" dist="38100" dir="2700000" algn="tl">
                <a:srgbClr val="FFFFFF"/>
              </a:outerShdw>
            </a:effectLst>
            <a:latin typeface="微软雅黑" panose="020B0503020204020204" pitchFamily="34" charset="-122"/>
            <a:ea typeface="微软雅黑" panose="020B0503020204020204" pitchFamily="34" charset="-122"/>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5233</Words>
  <Application>WPS 演示</Application>
  <PresentationFormat>全屏显示(4:3)</PresentationFormat>
  <Paragraphs>888</Paragraphs>
  <Slides>25</Slides>
  <Notes>53</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25</vt:i4>
      </vt:variant>
    </vt:vector>
  </HeadingPairs>
  <TitlesOfParts>
    <vt:vector size="49" baseType="lpstr">
      <vt:lpstr>Arial</vt:lpstr>
      <vt:lpstr>宋体</vt:lpstr>
      <vt:lpstr>Wingdings</vt:lpstr>
      <vt:lpstr>Times New Roman</vt:lpstr>
      <vt:lpstr>黑体</vt:lpstr>
      <vt:lpstr>微软雅黑</vt:lpstr>
      <vt:lpstr>MS PGothic</vt:lpstr>
      <vt:lpstr>Lucida Sans Unicode</vt:lpstr>
      <vt:lpstr>华文细黑</vt:lpstr>
      <vt:lpstr>Arial Unicode MS</vt:lpstr>
      <vt:lpstr>Wingdings</vt:lpstr>
      <vt:lpstr>微软雅黑 Light</vt:lpstr>
      <vt:lpstr>Arial Unicode MS</vt:lpstr>
      <vt:lpstr>仿宋</vt:lpstr>
      <vt:lpstr>Calibri</vt:lpstr>
      <vt:lpstr>Calibri</vt:lpstr>
      <vt:lpstr>Helvetica Light</vt:lpstr>
      <vt:lpstr>Roboto Bold</vt:lpstr>
      <vt:lpstr>PingFang SC Semibold</vt:lpstr>
      <vt:lpstr>Helvetica Neue Medium</vt:lpstr>
      <vt:lpstr>Roboto Regular</vt:lpstr>
      <vt:lpstr>Segoe Print</vt:lpstr>
      <vt:lpstr>Navy</vt:lpstr>
      <vt:lpstr>1_Navy</vt:lpstr>
      <vt:lpstr>PowerPoint 演示文稿</vt:lpstr>
      <vt:lpstr>项目简介</vt:lpstr>
      <vt:lpstr>创新型国家建设的战略需求</vt:lpstr>
      <vt:lpstr>云计算和大数据开源社区生态系统</vt:lpstr>
      <vt:lpstr>云计算和大数据开源生态系统核心要素</vt:lpstr>
      <vt:lpstr>国内外发展现状及趋势</vt:lpstr>
      <vt:lpstr>我国构建开源生态面临的挑战</vt:lpstr>
      <vt:lpstr>项目研究思路</vt:lpstr>
      <vt:lpstr>项目目标</vt:lpstr>
      <vt:lpstr>项目研究任务</vt:lpstr>
      <vt:lpstr>课题设置</vt:lpstr>
      <vt:lpstr>任务/课题划分</vt:lpstr>
      <vt:lpstr>研究团队：组织构成</vt:lpstr>
      <vt:lpstr>项目进度安排（四个阶段）</vt:lpstr>
      <vt:lpstr>项目进度安排（四个阶段）</vt:lpstr>
      <vt:lpstr>目前的成果</vt:lpstr>
      <vt:lpstr>项目进度安排（四个阶段）</vt:lpstr>
      <vt:lpstr>目前的成果</vt:lpstr>
      <vt:lpstr>目前的成果</vt:lpstr>
      <vt:lpstr>目前的成果</vt:lpstr>
      <vt:lpstr>目前的成果</vt:lpstr>
      <vt:lpstr>目前的成果</vt:lpstr>
      <vt:lpstr>目前的成果</vt:lpstr>
      <vt:lpstr>目前的成果</vt:lpstr>
      <vt:lpstr>PowerPoint 演示文稿</vt:lpstr>
    </vt:vector>
  </TitlesOfParts>
  <Company>choxp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WWW.SOPPT.CN</dc:title>
  <dc:creator>jixue</dc:creator>
  <cp:lastModifiedBy>yangly</cp:lastModifiedBy>
  <cp:revision>5381</cp:revision>
  <cp:lastPrinted>2018-03-27T04:25:00Z</cp:lastPrinted>
  <dcterms:created xsi:type="dcterms:W3CDTF">2009-07-18T09:02:00Z</dcterms:created>
  <dcterms:modified xsi:type="dcterms:W3CDTF">2018-11-24T05:13:51Z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2052-10.8.0.6470</vt:lpwstr>
  </property>
  <property fmtid="{D5CDD505-2E9C-101B-9397-08002B2CF9AE}" pid="3" name="KSORubyTemplateID">
    <vt:lpwstr>2</vt:lpwstr>
  </property>
</Properties>
</file>